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jeloc1WRWYy9t14i/7U399VT2H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4"/>
    <p:restoredTop sz="94560"/>
  </p:normalViewPr>
  <p:slideViewPr>
    <p:cSldViewPr snapToGrid="0">
      <p:cViewPr>
        <p:scale>
          <a:sx n="129" d="100"/>
          <a:sy n="129" d="100"/>
        </p:scale>
        <p:origin x="10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8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701675"/>
            <a:ext cx="27146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7709" y="4447461"/>
            <a:ext cx="5661659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05" tIns="93905" rIns="93905" bIns="9390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7709" y="4447461"/>
            <a:ext cx="5661659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05" tIns="93905" rIns="93905" bIns="93905" anchor="ctr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701675"/>
            <a:ext cx="27146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67162" y="2168420"/>
            <a:ext cx="6638079" cy="699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218268" y="3819525"/>
            <a:ext cx="8582236" cy="1748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344083" y="2135507"/>
            <a:ext cx="8582236" cy="5116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82930" y="3124624"/>
            <a:ext cx="6606540" cy="2156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marR="0"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R="0"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R="0"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R="0"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R="0"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R="0"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R="0"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R="0"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165862" y="5699760"/>
            <a:ext cx="5440679" cy="25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1pPr>
            <a:lvl2pPr marR="0" lvl="1" algn="ctr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3pPr>
            <a:lvl4pPr marR="0"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4pPr>
            <a:lvl5pPr marR="0"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5pPr>
            <a:lvl6pPr marR="0"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6pPr>
            <a:lvl7pPr marR="0"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7pPr>
            <a:lvl8pPr marR="0"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8pPr>
            <a:lvl9pPr marR="0"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613965" y="6463454"/>
            <a:ext cx="6606540" cy="1997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613965" y="4263180"/>
            <a:ext cx="660654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88621" y="2346962"/>
            <a:ext cx="3432809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3950972" y="2346962"/>
            <a:ext cx="3432809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88620" y="2251497"/>
            <a:ext cx="3434159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388620" y="3189818"/>
            <a:ext cx="3434159" cy="579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3948272" y="2251497"/>
            <a:ext cx="3435508" cy="938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3948272" y="3189818"/>
            <a:ext cx="3435508" cy="5795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88621" y="400474"/>
            <a:ext cx="2557066" cy="170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038793" y="400474"/>
            <a:ext cx="4344988" cy="8584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1pPr>
            <a:lvl2pPr marL="914400" lvl="1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2pPr>
            <a:lvl3pPr marL="1371600" lvl="2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3pPr>
            <a:lvl4pPr marL="1828800" lvl="3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–"/>
              <a:defRPr/>
            </a:lvl4pPr>
            <a:lvl5pPr marL="2286000" lvl="4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»"/>
              <a:defRPr/>
            </a:lvl5pPr>
            <a:lvl6pPr marL="2743200" lvl="5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6pPr>
            <a:lvl7pPr marL="3200400" lvl="6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7pPr>
            <a:lvl8pPr marL="3657600" lvl="7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88621" y="2104814"/>
            <a:ext cx="2557066" cy="6880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523446" y="7040882"/>
            <a:ext cx="4663439" cy="831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523446" y="898736"/>
            <a:ext cx="4663439" cy="60350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523446" y="7872095"/>
            <a:ext cx="4663439" cy="118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88620" y="402801"/>
            <a:ext cx="699516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5275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527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527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–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»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886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Arial"/>
              <a:buNone/>
              <a:defRPr sz="15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570222" y="9322648"/>
            <a:ext cx="1813559" cy="53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5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tbrown1200@comcast.net" TargetMode="External"/><Relationship Id="rId4" Type="http://schemas.openxmlformats.org/officeDocument/2006/relationships/hyperlink" Target="http://mirreams@gmail.com" TargetMode="External"/><Relationship Id="rId5" Type="http://schemas.openxmlformats.org/officeDocument/2006/relationships/hyperlink" Target="https://bridgeinseattle.org/2023-KO-sectional" TargetMode="External"/><Relationship Id="rId6" Type="http://schemas.openxmlformats.org/officeDocument/2006/relationships/hyperlink" Target="http://bridgeinseattle.org/" TargetMode="External"/><Relationship Id="rId7" Type="http://schemas.openxmlformats.org/officeDocument/2006/relationships/hyperlink" Target="http://facebook.com/SeattleBridge/" TargetMode="External"/><Relationship Id="rId8" Type="http://schemas.openxmlformats.org/officeDocument/2006/relationships/hyperlink" Target="http://sbu446partnership@gmail.com" TargetMode="External"/><Relationship Id="rId9" Type="http://schemas.openxmlformats.org/officeDocument/2006/relationships/hyperlink" Target="http://www.acbl.org/covid-protocols/" TargetMode="External"/><Relationship Id="rId10" Type="http://schemas.openxmlformats.org/officeDocument/2006/relationships/hyperlink" Target="https://bridgeinseattle.org/entry-fe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/>
        </p:nvSpPr>
        <p:spPr>
          <a:xfrm>
            <a:off x="26937" y="75606"/>
            <a:ext cx="7772400" cy="107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Bookman Old Style"/>
              <a:buNone/>
            </a:pPr>
            <a:r>
              <a:rPr lang="en-US" sz="156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Seattle ACBL Unit 446 invites you to our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ookman Old Style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Knockout (KO) Sectional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Bookman Old Style"/>
              <a:buNone/>
            </a:pPr>
            <a:r>
              <a:rPr lang="en-US" sz="2400" b="1" i="0" u="none" strike="noStrike" cap="none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May </a:t>
            </a:r>
            <a:r>
              <a:rPr lang="en-US" sz="2400" b="1" dirty="0">
                <a:latin typeface="Bookman Old Style"/>
                <a:ea typeface="Bookman Old Style"/>
                <a:cs typeface="Bookman Old Style"/>
                <a:sym typeface="Bookman Old Style"/>
              </a:rPr>
              <a:t>26-29, </a:t>
            </a:r>
            <a:r>
              <a:rPr lang="en-US" sz="2400" b="1" dirty="0" smtClean="0">
                <a:latin typeface="Bookman Old Style"/>
                <a:ea typeface="Bookman Old Style"/>
                <a:cs typeface="Bookman Old Style"/>
                <a:sym typeface="Bookman Old Style"/>
              </a:rPr>
              <a:t>2023</a:t>
            </a:r>
            <a:endParaRPr dirty="0"/>
          </a:p>
        </p:txBody>
      </p:sp>
      <p:sp>
        <p:nvSpPr>
          <p:cNvPr id="86" name="Google Shape;86;p1"/>
          <p:cNvSpPr txBox="1"/>
          <p:nvPr/>
        </p:nvSpPr>
        <p:spPr>
          <a:xfrm>
            <a:off x="1294084" y="1149739"/>
            <a:ext cx="2579902" cy="569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entury Gothic"/>
              <a:buNone/>
            </a:pPr>
            <a:r>
              <a:rPr lang="en-US" sz="110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Tournament Chairs</a:t>
            </a:r>
            <a:endParaRPr sz="2400" b="1" i="0" u="sng" strike="noStrike" cap="none" dirty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entury Gothic"/>
              <a:buNone/>
            </a:pPr>
            <a:r>
              <a:rPr lang="en-US" sz="1000" dirty="0">
                <a:latin typeface="Century Gothic"/>
                <a:sym typeface="Century Gothic"/>
              </a:rPr>
              <a:t>Tom Brown: </a:t>
            </a:r>
            <a:r>
              <a:rPr lang="en-US" sz="1000" dirty="0">
                <a:latin typeface="Century Gothic"/>
                <a:sym typeface="Century Gothic"/>
                <a:hlinkClick r:id="rId3"/>
              </a:rPr>
              <a:t>tbrown1200@comcast.net</a:t>
            </a:r>
            <a:endParaRPr lang="en-US" sz="1000" dirty="0">
              <a:latin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entury Gothic"/>
              <a:buNone/>
            </a:pPr>
            <a:r>
              <a:rPr lang="en-US" sz="1000" dirty="0">
                <a:latin typeface="Century Gothic"/>
                <a:ea typeface="Century Gothic"/>
                <a:cs typeface="Century Gothic"/>
                <a:sym typeface="Century Gothic"/>
              </a:rPr>
              <a:t>Mirjana Reams: </a:t>
            </a:r>
            <a:r>
              <a:rPr lang="en-US" sz="1000" dirty="0" err="1" smtClean="0"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mirreams@gmail.c</a:t>
            </a:r>
            <a:r>
              <a:rPr lang="en-US" sz="1000" dirty="0" err="1" smtClean="0">
                <a:latin typeface="Century Gothic"/>
                <a:ea typeface="Century Gothic"/>
                <a:cs typeface="Century Gothic"/>
                <a:sym typeface="Century Gothic"/>
                <a:hlinkClick r:id="rId4"/>
              </a:rPr>
              <a:t>om</a:t>
            </a:r>
            <a:endParaRPr sz="1000" dirty="0"/>
          </a:p>
        </p:txBody>
      </p:sp>
      <p:sp>
        <p:nvSpPr>
          <p:cNvPr id="87" name="Google Shape;87;p1"/>
          <p:cNvSpPr txBox="1"/>
          <p:nvPr/>
        </p:nvSpPr>
        <p:spPr>
          <a:xfrm>
            <a:off x="3943786" y="1153976"/>
            <a:ext cx="2038205" cy="41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entury Gothic"/>
              <a:buNone/>
            </a:pPr>
            <a:r>
              <a:rPr lang="en-US" sz="110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Director in Charge</a:t>
            </a:r>
            <a:endParaRPr sz="2400" b="1" i="0" u="none" strike="noStrike" cap="none" dirty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sz="1000" dirty="0">
                <a:latin typeface="Century Gothic"/>
                <a:sym typeface="Century Gothic"/>
              </a:rPr>
              <a:t>Jenni Carmichael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1514184" y="1750356"/>
            <a:ext cx="43931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Gothic"/>
              <a:buNone/>
            </a:pPr>
            <a:r>
              <a:rPr lang="en-US" sz="12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entury Gothic"/>
              </a:rPr>
              <a:t>Day of Tournament Phone: 303-601-2841</a:t>
            </a:r>
            <a:endParaRPr sz="1200" b="0" i="1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46511" y="2020543"/>
            <a:ext cx="7574668" cy="9171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560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LOCATION &amp; DIRECTIONS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sz="1200" b="0" i="0" u="none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Shoreline Community College, </a:t>
            </a:r>
            <a:r>
              <a:rPr lang="en-US" sz="1200" dirty="0" smtClean="0">
                <a:latin typeface="Century Gothic" charset="0"/>
                <a:ea typeface="Century Gothic" charset="0"/>
                <a:cs typeface="Century Gothic" charset="0"/>
              </a:rPr>
              <a:t>16101 </a:t>
            </a:r>
            <a:r>
              <a:rPr lang="en-US" sz="1200" dirty="0">
                <a:latin typeface="Century Gothic" charset="0"/>
                <a:ea typeface="Century Gothic" charset="0"/>
                <a:cs typeface="Century Gothic" charset="0"/>
              </a:rPr>
              <a:t>Greenwood Ave </a:t>
            </a:r>
            <a:r>
              <a:rPr lang="en-US" sz="1200" dirty="0" smtClean="0">
                <a:latin typeface="Century Gothic" charset="0"/>
                <a:ea typeface="Century Gothic" charset="0"/>
                <a:cs typeface="Century Gothic" charset="0"/>
              </a:rPr>
              <a:t>N, Shoreline</a:t>
            </a:r>
            <a:r>
              <a:rPr lang="en-US" sz="1200" dirty="0">
                <a:latin typeface="Century Gothic" charset="0"/>
                <a:ea typeface="Century Gothic" charset="0"/>
                <a:cs typeface="Century Gothic" charset="0"/>
              </a:rPr>
              <a:t>, WA </a:t>
            </a:r>
            <a:r>
              <a:rPr lang="en-US" sz="1200" dirty="0" smtClean="0">
                <a:latin typeface="Century Gothic" charset="0"/>
                <a:ea typeface="Century Gothic" charset="0"/>
                <a:cs typeface="Century Gothic" charset="0"/>
              </a:rPr>
              <a:t>98133</a:t>
            </a:r>
          </a:p>
          <a:p>
            <a:pPr lvl="0" algn="ctr">
              <a:buSzPts val="1560"/>
            </a:pPr>
            <a:r>
              <a:rPr lang="en-US" sz="1200" dirty="0" smtClean="0"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Pagoda Student Union Bldg. </a:t>
            </a:r>
            <a:r>
              <a:rPr lang="en-US" sz="1200" dirty="0" smtClean="0">
                <a:latin typeface="Century Gothic" charset="0"/>
                <a:ea typeface="Century Gothic" charset="0"/>
                <a:cs typeface="Century Gothic" charset="0"/>
                <a:sym typeface="Century Gothic"/>
              </a:rPr>
              <a:t>Use main entrance and follow signs</a:t>
            </a:r>
            <a:endParaRPr lang="en-US" sz="1200" dirty="0" smtClean="0">
              <a:latin typeface="Century Gothic" charset="0"/>
              <a:ea typeface="Century Gothic" charset="0"/>
              <a:cs typeface="Century Gothic" charset="0"/>
              <a:sym typeface="Century Gothic"/>
              <a:hlinkClick r:id="rId5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60"/>
              <a:buFont typeface="Century Gothic"/>
              <a:buNone/>
            </a:pPr>
            <a:r>
              <a:rPr lang="en-US" dirty="0" smtClean="0">
                <a:latin typeface="Franklin Gothic Demi" panose="020B0703020102020204" pitchFamily="34" charset="0"/>
                <a:hlinkClick r:id="rId5"/>
              </a:rPr>
              <a:t>https</a:t>
            </a:r>
            <a:r>
              <a:rPr lang="en-US" dirty="0">
                <a:latin typeface="Franklin Gothic Demi" panose="020B0703020102020204" pitchFamily="34" charset="0"/>
                <a:hlinkClick r:id="rId5"/>
              </a:rPr>
              <a:t>://</a:t>
            </a:r>
            <a:r>
              <a:rPr lang="en-US" dirty="0" smtClean="0">
                <a:latin typeface="Franklin Gothic Demi" panose="020B0703020102020204" pitchFamily="34" charset="0"/>
                <a:hlinkClick r:id="rId5"/>
              </a:rPr>
              <a:t>bridgeinseattle.org/2023-KO-sectional</a:t>
            </a:r>
            <a:endParaRPr dirty="0">
              <a:latin typeface="Franklin Gothic Demi" panose="020B0703020102020204" pitchFamily="34" charset="0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314302" y="3136911"/>
            <a:ext cx="3406877" cy="2054368"/>
          </a:xfrm>
          <a:prstGeom prst="rect">
            <a:avLst/>
          </a:prstGeom>
          <a:solidFill>
            <a:srgbClr val="FADBCB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r>
              <a:rPr lang="en-US" b="1" i="0" u="sng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r>
              <a:rPr lang="en-US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MINI-SOLOWAY” </a:t>
            </a:r>
            <a:r>
              <a:rPr lang="en-US" b="1" i="0" u="sng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entury Gothic"/>
              <a:buNone/>
            </a:pPr>
            <a:endParaRPr u="sng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Rounds 1 &amp; 2 run as a 2-session Swiss (Saturday)</a:t>
            </a:r>
            <a:endParaRPr sz="1050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Top 4 teams qualify for the Sunday semi-finals (no carryover), and the top qualifier chooses from the 3</a:t>
            </a:r>
            <a:r>
              <a:rPr lang="en-US" sz="1050" b="0" i="0" u="none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rd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&amp; 4</a:t>
            </a:r>
            <a:r>
              <a:rPr lang="en-US" sz="1050" b="0" i="0" u="none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place teams for their semi-final opponent</a:t>
            </a:r>
            <a:endParaRPr sz="1050"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US" sz="105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What’s Great: 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Entrants are guaranteed a full day of play on Saturday, no “unlucky” first round draws, try a “mini” version of the NABC Soloway KO event</a:t>
            </a:r>
            <a:endParaRPr sz="1050" b="1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6510" y="9666084"/>
            <a:ext cx="319866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Website:  </a:t>
            </a:r>
            <a:r>
              <a:rPr lang="en-US" sz="1400" b="1" i="1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http://bridgeinseattle.org</a:t>
            </a:r>
            <a:endParaRPr sz="1400" b="1" i="1" u="sng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345174" y="9655409"/>
            <a:ext cx="44541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None/>
            </a:pP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Facebook:  </a:t>
            </a:r>
            <a:r>
              <a:rPr lang="en-US" sz="1400" b="1" i="1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http://facebook.com/SeattleBridge/</a:t>
            </a:r>
            <a:r>
              <a:rPr lang="en-US" sz="1400" b="1" i="1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</p:txBody>
      </p:sp>
      <p:sp>
        <p:nvSpPr>
          <p:cNvPr id="94" name="Google Shape;94;p1"/>
          <p:cNvSpPr txBox="1"/>
          <p:nvPr/>
        </p:nvSpPr>
        <p:spPr>
          <a:xfrm>
            <a:off x="4314300" y="5159681"/>
            <a:ext cx="3406879" cy="44656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90"/>
              <a:buFont typeface="Century Gothic"/>
              <a:buNone/>
            </a:pPr>
            <a:r>
              <a:rPr lang="en-US" b="1" i="0" u="sng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NEED </a:t>
            </a:r>
            <a:r>
              <a:rPr lang="en-US" b="1" i="0" u="sng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PARTNER OR TEAM?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"/>
              <a:buFont typeface="Century Gothic"/>
              <a:buNone/>
            </a:pPr>
            <a:r>
              <a:rPr lang="en-US" sz="9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US" sz="9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GET MATCHED UP</a:t>
            </a:r>
            <a:endParaRPr dirty="0"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Email </a:t>
            </a:r>
            <a:r>
              <a:rPr lang="en-US" sz="1000" b="0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  <a:hlinkClick r:id="rId8"/>
              </a:rPr>
              <a:t>sbu446partnership@gmail.com</a:t>
            </a:r>
            <a:r>
              <a:rPr lang="en-US" sz="1000" b="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and we’ll try to match you up (checked ~3 weeks before event).</a:t>
            </a:r>
            <a:endParaRPr dirty="0"/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US" dirty="0" smtClean="0"/>
              <a:t>________________________________</a:t>
            </a:r>
            <a:endParaRPr lang="en-US" dirty="0"/>
          </a:p>
          <a:p>
            <a:pPr marR="0"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000"/>
            </a:pPr>
            <a:r>
              <a:rPr lang="en-US" b="1" u="sng" dirty="0">
                <a:latin typeface="Century Gothic" charset="0"/>
                <a:ea typeface="Century Gothic" charset="0"/>
                <a:cs typeface="Century Gothic" charset="0"/>
              </a:rPr>
              <a:t>Covid Protocols</a:t>
            </a:r>
            <a:endParaRPr b="1" u="sng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Proof of vaccination required.  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See ACBL “Covid Protocols for National, Regional and Sectional Tournaments”: 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  <a:hlinkClick r:id="rId9"/>
              </a:rPr>
              <a:t>www.acbl.org/covid-protocols/</a:t>
            </a:r>
            <a:endParaRPr lang="en-US" sz="100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entury Gothic"/>
              <a:buNone/>
            </a:pPr>
            <a:r>
              <a:rPr lang="en-US" dirty="0" smtClean="0"/>
              <a:t>________________________________</a:t>
            </a:r>
            <a:endParaRPr lang="en-US" sz="16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b="1" u="sng" dirty="0">
                <a:effectLst/>
                <a:latin typeface="Century Gothic" charset="0"/>
                <a:ea typeface="Century Gothic" charset="0"/>
                <a:cs typeface="Century Gothic" charset="0"/>
              </a:rPr>
              <a:t>Entry Fees</a:t>
            </a:r>
            <a:endParaRPr lang="en-US" dirty="0">
              <a:effectLst/>
              <a:latin typeface="Century Gothic" charset="0"/>
              <a:ea typeface="Century Gothic" charset="0"/>
              <a:cs typeface="Century Gothic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100% cashless entry payment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Adult ACBL Member (26+) $12 per session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 ACBL Member </a:t>
            </a: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(under 18) $2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session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Junior ACBL member </a:t>
            </a:r>
            <a:r>
              <a:rPr lang="en-US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(18-25) 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$6 per session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information at: </a:t>
            </a:r>
            <a:r>
              <a:rPr lang="en-US" sz="11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https://bridgeinseattle.org/entry-fees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pPr>
              <a:buSzPts val="1000"/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Coffee and light hospitality provided for all sessions.  Meals are not provided.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11">
            <a:alphaModFix/>
          </a:blip>
          <a:srcRect l="16673" r="10641"/>
          <a:stretch/>
        </p:blipFill>
        <p:spPr>
          <a:xfrm>
            <a:off x="6095898" y="368539"/>
            <a:ext cx="1494439" cy="157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6555" y="254181"/>
            <a:ext cx="909061" cy="166612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88;p1"/>
          <p:cNvSpPr txBox="1"/>
          <p:nvPr/>
        </p:nvSpPr>
        <p:spPr>
          <a:xfrm>
            <a:off x="120253" y="3152387"/>
            <a:ext cx="4194048" cy="6503022"/>
          </a:xfrm>
          <a:prstGeom prst="rect">
            <a:avLst/>
          </a:prstGeom>
          <a:solidFill>
            <a:srgbClr val="F4E6B3"/>
          </a:solidFill>
          <a:ln>
            <a:noFill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"/>
              <a:buFont typeface="Century Gothic"/>
              <a:buNone/>
            </a:pPr>
            <a:r>
              <a:rPr lang="en-US" b="1" i="0" u="sng" strike="noStrike" cap="none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SCHEDULE</a:t>
            </a:r>
            <a:endParaRPr lang="en-US" b="1" i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endParaRPr lang="en-US" sz="105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u="sng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Friday May 26th</a:t>
            </a:r>
            <a:endParaRPr lang="en-US" sz="105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1:30 pm	</a:t>
            </a: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0-750 Stratified Pairs (single session)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lang="en-US" sz="1050" i="0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7:00 pm</a:t>
            </a: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lang="en-US" sz="1050" i="0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endParaRPr lang="en-US" sz="1050" b="1" u="sng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Saturday, May 27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 am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lang="en-US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1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2-Session Qualifying Swiss (1/4)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Arial"/>
              <a:buNone/>
            </a:pPr>
            <a:endParaRPr sz="1000" b="0" i="1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3:30 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2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2-Session Qualifying Swiss (2/4)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Sunday, May 28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 am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0-2500 Bracketed KO (round 3 of 3)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Semi-Finals (3/4)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3:30 </a:t>
            </a:r>
            <a:r>
              <a:rPr lang="en-US" sz="1000" b="1" i="0" u="none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pm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0-750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Open Stratified Pairs (single session)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	</a:t>
            </a:r>
            <a:r>
              <a:rPr lang="en-US" sz="100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Mini-Soloway KO: Finals (4/4)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"/>
              <a:buFont typeface="Arial"/>
              <a:buNone/>
            </a:pPr>
            <a:endParaRPr sz="500" b="1" i="0" u="sng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3"/>
              <a:buFont typeface="Century Gothic"/>
              <a:buNone/>
            </a:pPr>
            <a:r>
              <a:rPr lang="en-US" sz="1050" b="1" i="0" u="sng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Monday, May 29</a:t>
            </a:r>
            <a:r>
              <a:rPr lang="en-US" sz="1050" b="1" i="0" u="sng" strike="noStrike" cap="none" baseline="300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</a:t>
            </a:r>
            <a:r>
              <a:rPr lang="en-US" sz="105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lvl="0">
              <a:buClr>
                <a:schemeClr val="dk1"/>
              </a:buClr>
              <a:buSzPts val="250"/>
            </a:pPr>
            <a:r>
              <a:rPr lang="en-US" sz="1000" b="1" i="0" u="none" strike="noStrike" cap="none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10:30am</a:t>
            </a:r>
            <a:r>
              <a:rPr lang="en-US" sz="1000" dirty="0" smtClean="0">
                <a:solidFill>
                  <a:schemeClr val="dk1"/>
                </a:solidFill>
                <a:latin typeface="Century Gothic"/>
                <a:sym typeface="Century Gothic"/>
              </a:rPr>
              <a:t>	A/X Swiss  (2 sessions)</a:t>
            </a:r>
          </a:p>
          <a:p>
            <a:pPr lvl="0">
              <a:buClr>
                <a:schemeClr val="dk1"/>
              </a:buClr>
              <a:buSzPts val="250"/>
            </a:pPr>
            <a:r>
              <a:rPr lang="en-US" sz="1000" dirty="0" smtClean="0">
                <a:solidFill>
                  <a:schemeClr val="dk1"/>
                </a:solidFill>
                <a:latin typeface="Century Gothic"/>
                <a:sym typeface="Century Gothic"/>
              </a:rPr>
              <a:t> </a:t>
            </a:r>
            <a:r>
              <a:rPr lang="en-US" sz="1000" b="1" dirty="0" smtClean="0">
                <a:solidFill>
                  <a:schemeClr val="dk1"/>
                </a:solidFill>
                <a:latin typeface="Century Gothic"/>
                <a:sym typeface="Century Gothic"/>
              </a:rPr>
              <a:t>&amp; TBA</a:t>
            </a:r>
            <a:r>
              <a:rPr lang="en-US" sz="1000" dirty="0">
                <a:solidFill>
                  <a:schemeClr val="dk1"/>
                </a:solidFill>
                <a:latin typeface="Century Gothic"/>
                <a:sym typeface="Century Gothic"/>
              </a:rPr>
              <a:t>	</a:t>
            </a:r>
            <a:r>
              <a:rPr lang="en-US" sz="1000" dirty="0" smtClean="0">
                <a:solidFill>
                  <a:schemeClr val="dk1"/>
                </a:solidFill>
                <a:latin typeface="Century Gothic"/>
                <a:sym typeface="Century Gothic"/>
              </a:rPr>
              <a:t>0-2500 Bracketed teams (2 sessions)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000" dirty="0" smtClean="0">
                <a:solidFill>
                  <a:schemeClr val="dk1"/>
                </a:solidFill>
                <a:latin typeface="Century Gothic"/>
                <a:sym typeface="Century Gothic"/>
              </a:rPr>
              <a:t>              </a:t>
            </a:r>
            <a:r>
              <a:rPr lang="en-US" sz="1000" dirty="0">
                <a:solidFill>
                  <a:schemeClr val="dk1"/>
                </a:solidFill>
                <a:latin typeface="Century Gothic"/>
                <a:sym typeface="Century Gothic"/>
              </a:rPr>
              <a:t>________________________________________________</a:t>
            </a:r>
            <a:endParaRPr lang="en-US" sz="1800" b="1" dirty="0">
              <a:solidFill>
                <a:schemeClr val="dk1"/>
              </a:solidFill>
              <a:latin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dirty="0"/>
              <a:t> </a:t>
            </a:r>
            <a:r>
              <a:rPr lang="en-US" sz="1100" b="1" dirty="0" err="1" smtClean="0"/>
              <a:t>Strats</a:t>
            </a:r>
            <a:r>
              <a:rPr lang="en-US" sz="1100" dirty="0" smtClean="0"/>
              <a:t>:           </a:t>
            </a:r>
            <a:r>
              <a:rPr lang="en-US" sz="1100" b="1" dirty="0" smtClean="0"/>
              <a:t>0-750</a:t>
            </a:r>
            <a:r>
              <a:rPr lang="en-US" sz="1100" dirty="0" smtClean="0"/>
              <a:t>: 0-200, 200-500, 500-750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100" b="1" dirty="0"/>
              <a:t>	</a:t>
            </a:r>
            <a:r>
              <a:rPr lang="en-US" sz="1100" b="1" dirty="0" smtClean="0"/>
              <a:t>Open</a:t>
            </a:r>
            <a:r>
              <a:rPr lang="en-US" sz="1100" b="1" dirty="0"/>
              <a:t>:</a:t>
            </a:r>
            <a:r>
              <a:rPr lang="en-US" sz="1100" dirty="0"/>
              <a:t> 0-1250, 1250-3000, 3000</a:t>
            </a:r>
            <a:r>
              <a:rPr lang="en-US" sz="1100" dirty="0" smtClean="0"/>
              <a:t>+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100" dirty="0"/>
              <a:t>	</a:t>
            </a:r>
            <a:r>
              <a:rPr lang="en-US" sz="1100" b="1" dirty="0" smtClean="0"/>
              <a:t>A/X</a:t>
            </a:r>
            <a:r>
              <a:rPr lang="en-US" sz="1100" dirty="0" smtClean="0"/>
              <a:t> Swiss Teams </a:t>
            </a:r>
            <a:r>
              <a:rPr lang="en-US" sz="1100" dirty="0" smtClean="0"/>
              <a:t>0-3000, 3000+</a:t>
            </a:r>
            <a:endParaRPr lang="en-US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"/>
              <a:buFont typeface="Century Gothic"/>
              <a:buNone/>
            </a:pPr>
            <a:r>
              <a:rPr lang="en-US" sz="1200" dirty="0"/>
              <a:t>Stratification is based on the average MPs of the pair/team, but no player may exceed the upper limit of limited events.  Limited events subject to minimum attendance.</a:t>
            </a:r>
            <a:endParaRPr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521707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169</Words>
  <Application>Microsoft Macintosh PowerPoint</Application>
  <PresentationFormat>Custom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Bookman Old Style</vt:lpstr>
      <vt:lpstr>Calibri</vt:lpstr>
      <vt:lpstr>Century Gothic</vt:lpstr>
      <vt:lpstr>Franklin Gothic Demi</vt:lpstr>
      <vt:lpstr>Symbol</vt:lpstr>
      <vt:lpstr>Times New Roman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 Chupack</dc:creator>
  <cp:lastModifiedBy>sangwij@gmail.com</cp:lastModifiedBy>
  <cp:revision>27</cp:revision>
  <cp:lastPrinted>2023-01-11T06:02:37Z</cp:lastPrinted>
  <dcterms:modified xsi:type="dcterms:W3CDTF">2023-01-12T00:22:13Z</dcterms:modified>
</cp:coreProperties>
</file>