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jeloc1WRWYy9t14i/7U399VT2H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4"/>
    <p:restoredTop sz="94578"/>
  </p:normalViewPr>
  <p:slideViewPr>
    <p:cSldViewPr snapToGrid="0">
      <p:cViewPr>
        <p:scale>
          <a:sx n="105" d="100"/>
          <a:sy n="105" d="100"/>
        </p:scale>
        <p:origin x="16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8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ctr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67162" y="2168420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218268" y="3819525"/>
            <a:ext cx="8582236" cy="1748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344083" y="2135507"/>
            <a:ext cx="8582236" cy="511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82930" y="3124624"/>
            <a:ext cx="6606540" cy="2156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165862" y="5699760"/>
            <a:ext cx="5440679" cy="25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1pPr>
            <a:lvl2pPr marR="0" lvl="1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5pPr>
            <a:lvl6pPr marR="0"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6pPr>
            <a:lvl7pPr marR="0"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7pPr>
            <a:lvl8pPr marR="0"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8pPr>
            <a:lvl9pPr marR="0"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13965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613965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88621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950972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88620" y="2251497"/>
            <a:ext cx="3434159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388620" y="3189818"/>
            <a:ext cx="3434159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948272" y="2251497"/>
            <a:ext cx="3435508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948272" y="3189818"/>
            <a:ext cx="3435508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88621" y="400474"/>
            <a:ext cx="2557066" cy="170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038793" y="400474"/>
            <a:ext cx="4344988" cy="8584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88621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523446" y="7040882"/>
            <a:ext cx="4663439" cy="831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523446" y="898736"/>
            <a:ext cx="4663439" cy="60350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523446" y="7872095"/>
            <a:ext cx="4663439" cy="118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5275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527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ridgeinseattle.org/" TargetMode="External"/><Relationship Id="rId4" Type="http://schemas.openxmlformats.org/officeDocument/2006/relationships/hyperlink" Target="http://facebook.com/SeattleBridge/" TargetMode="External"/><Relationship Id="rId5" Type="http://schemas.openxmlformats.org/officeDocument/2006/relationships/hyperlink" Target="http://www.acbl.org/covid-protocols/" TargetMode="External"/><Relationship Id="rId6" Type="http://schemas.openxmlformats.org/officeDocument/2006/relationships/hyperlink" Target="https://bridgeinseattle.org/entry-fees" TargetMode="Externa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/>
        </p:nvSpPr>
        <p:spPr>
          <a:xfrm>
            <a:off x="26937" y="75606"/>
            <a:ext cx="7772400" cy="107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Bookman Old Style"/>
              <a:buNone/>
            </a:pPr>
            <a:r>
              <a:rPr lang="en-US" sz="156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Seattle ACBL Unit 446 invites you to our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Knockout (KO) Sectional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May </a:t>
            </a:r>
            <a:r>
              <a:rPr lang="en-US" sz="2400" b="1" dirty="0">
                <a:latin typeface="Bookman Old Style"/>
                <a:ea typeface="Bookman Old Style"/>
                <a:cs typeface="Bookman Old Style"/>
                <a:sym typeface="Bookman Old Style"/>
              </a:rPr>
              <a:t>26-29, </a:t>
            </a:r>
            <a:r>
              <a:rPr lang="en-US" sz="2400" b="1" dirty="0" smtClean="0">
                <a:latin typeface="Bookman Old Style"/>
                <a:ea typeface="Bookman Old Style"/>
                <a:cs typeface="Bookman Old Style"/>
                <a:sym typeface="Bookman Old Style"/>
              </a:rPr>
              <a:t>2023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1294084" y="1149739"/>
            <a:ext cx="2579902" cy="56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Tournament Chairs</a:t>
            </a:r>
            <a:endParaRPr sz="2400" b="1" i="0" u="sng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Tom Brown: tbrown1200@comcast.net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ea typeface="Century Gothic"/>
                <a:cs typeface="Century Gothic"/>
                <a:sym typeface="Century Gothic"/>
              </a:rPr>
              <a:t>Mirjana Reams: </a:t>
            </a:r>
            <a:r>
              <a:rPr lang="en-US" sz="1000" dirty="0" err="1" smtClean="0">
                <a:latin typeface="Century Gothic"/>
                <a:ea typeface="Century Gothic"/>
                <a:cs typeface="Century Gothic"/>
                <a:sym typeface="Century Gothic"/>
              </a:rPr>
              <a:t>mirreams</a:t>
            </a:r>
            <a:r>
              <a:rPr lang="en-US" sz="1000" b="0" i="0" u="none" strike="noStrike" cap="none" dirty="0" err="1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.com</a:t>
            </a:r>
            <a:r>
              <a:rPr lang="en-US" sz="1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000"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3943786" y="1153976"/>
            <a:ext cx="2038205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Director in Charge</a:t>
            </a:r>
            <a:endParaRPr sz="2400" b="1" i="0" u="none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Jenni Carmichael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1514184" y="1750356"/>
            <a:ext cx="43931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entury Gothic"/>
              </a:rPr>
              <a:t>Day of Tournament Phone: 303-601-2841</a:t>
            </a:r>
            <a:endParaRPr sz="1200" b="0" i="1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46511" y="2020543"/>
            <a:ext cx="7574668" cy="110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56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LOCATION &amp; DIRECTIONS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Scottish Rite Temple 1207 N 152</a:t>
            </a:r>
            <a:r>
              <a:rPr lang="en-US" sz="1200" b="0" i="0" u="none" strike="noStrike" cap="none" baseline="300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nd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  Shoreline, WA 98133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dirty="0">
                <a:latin typeface="Century Gothic"/>
                <a:sym typeface="Century Gothic"/>
              </a:rPr>
              <a:t>  Easy access from Aurora Ave, just N of 145</a:t>
            </a:r>
            <a:r>
              <a:rPr lang="en-US" sz="1200" baseline="30000" dirty="0">
                <a:latin typeface="Century Gothic"/>
                <a:sym typeface="Century Gothic"/>
              </a:rPr>
              <a:t>th</a:t>
            </a:r>
            <a:r>
              <a:rPr lang="en-US" sz="1200" dirty="0">
                <a:latin typeface="Century Gothic"/>
                <a:sym typeface="Century Gothic"/>
              </a:rPr>
              <a:t> St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dirty="0">
                <a:latin typeface="Century Gothic"/>
                <a:sym typeface="Century Gothic"/>
              </a:rPr>
              <a:t>Free On-Site Parking   Nearby restaurants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u="sng" dirty="0" smtClean="0">
                <a:latin typeface="Franklin Gothic Demi" panose="020B0703020102020204" pitchFamily="34" charset="0"/>
              </a:rPr>
              <a:t>https</a:t>
            </a:r>
            <a:r>
              <a:rPr lang="en-US" u="sng" dirty="0">
                <a:latin typeface="Franklin Gothic Demi" panose="020B0703020102020204" pitchFamily="34" charset="0"/>
              </a:rPr>
              <a:t>://bridgeinseattle.org/</a:t>
            </a:r>
            <a:r>
              <a:rPr lang="en-US" dirty="0">
                <a:latin typeface="Franklin Gothic Demi" panose="020B0703020102020204" pitchFamily="34" charset="0"/>
              </a:rPr>
              <a:t>2022-KO-sectional</a:t>
            </a:r>
            <a:endParaRPr dirty="0">
              <a:latin typeface="Franklin Gothic Demi" panose="020B0703020102020204" pitchFamily="34" charset="0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314302" y="3136911"/>
            <a:ext cx="3406877" cy="2008202"/>
          </a:xfrm>
          <a:prstGeom prst="rect">
            <a:avLst/>
          </a:prstGeom>
          <a:solidFill>
            <a:srgbClr val="FADBC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endParaRPr lang="en-US" sz="160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lang="en-US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“MINI-SOLOWAY” KO</a:t>
            </a:r>
            <a:endParaRPr u="sng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Rounds 1 &amp; 2 run as a 2-session Swiss (Saturday)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 4 teams qualify for the Sunday semi-finals (no carryover), and the top qualifier chooses from the 3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&amp; 4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place teams for their semi-final opponent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05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What’s Great: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Entrants are guaranteed a full day of play on Saturday, no “unlucky” first round draws, try a “mini” version of the NABC Soloway KO event</a:t>
            </a:r>
            <a:endParaRPr sz="105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6510" y="9666084"/>
            <a:ext cx="319866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Website: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http://bridgeinseattle.org</a:t>
            </a:r>
            <a:endParaRPr sz="1400" b="1" i="1" u="sng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345174" y="9655409"/>
            <a:ext cx="44541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Facebook: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http://facebook.com/SeattleBridge/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4314301" y="5159681"/>
            <a:ext cx="3406877" cy="44565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"/>
              <a:buFont typeface="Century Gothic"/>
              <a:buNone/>
            </a:pPr>
            <a:r>
              <a:rPr lang="en-US" sz="1560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</a:t>
            </a:r>
            <a:r>
              <a:rPr lang="en-US" sz="156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PARTNER OR TEAM?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"/>
              <a:buFont typeface="Century Gothic"/>
              <a:buNone/>
            </a:pPr>
            <a: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GET MATCHED UP</a:t>
            </a:r>
            <a:endParaRPr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 </a:t>
            </a:r>
            <a:r>
              <a:rPr lang="en-US" sz="1000" b="0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sbu446partnership@gmail.com</a:t>
            </a:r>
            <a:r>
              <a:rPr lang="en-US" sz="1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and we’ll try to match you up (checked ~3 weeks before event).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dirty="0" smtClean="0"/>
              <a:t>________________________________</a:t>
            </a:r>
            <a:endParaRPr lang="en-US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sz="1600" b="1" u="sng" dirty="0"/>
              <a:t>Covid Protocols</a:t>
            </a:r>
            <a:endParaRPr sz="1600" b="1"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Proof of vaccination required. 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 ACBL “Covid Protocols for National, Regional and Sectional Tournaments”: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5"/>
              </a:rPr>
              <a:t>www.acbl.org/covid-protocols/</a:t>
            </a:r>
            <a:endParaRPr lang="en-US" sz="100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dirty="0" smtClean="0"/>
              <a:t>________________________________</a:t>
            </a:r>
            <a:endParaRPr lang="en-US" sz="16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Entry Fees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100% cashless entry payment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 ACBL Member (26+) $12 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ACBL Member (under 18) $2 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 ACBL member (18-26) $6 per session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 at: </a:t>
            </a:r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https://bridgeinseattle.org/entry-fees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buSzPts val="1000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Coffee and light hospitality provided for all sessions.  Meals are not provided.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7">
            <a:alphaModFix/>
          </a:blip>
          <a:srcRect l="16673" r="10641"/>
          <a:stretch/>
        </p:blipFill>
        <p:spPr>
          <a:xfrm>
            <a:off x="6095898" y="368539"/>
            <a:ext cx="1494439" cy="157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6555" y="254181"/>
            <a:ext cx="909061" cy="166612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88;p1"/>
          <p:cNvSpPr txBox="1"/>
          <p:nvPr/>
        </p:nvSpPr>
        <p:spPr>
          <a:xfrm>
            <a:off x="120254" y="3136911"/>
            <a:ext cx="4194048" cy="6503022"/>
          </a:xfrm>
          <a:prstGeom prst="rect">
            <a:avLst/>
          </a:prstGeom>
          <a:solidFill>
            <a:srgbClr val="F4E6B3"/>
          </a:solidFill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Century Gothic"/>
              <a:buNone/>
            </a:pPr>
            <a:endParaRPr lang="en-US" sz="1600" b="1" i="0" u="sng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Century Gothic"/>
              <a:buNone/>
            </a:pPr>
            <a:r>
              <a:rPr lang="en-US" sz="1050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</a:t>
            </a:r>
            <a:endParaRPr lang="en-US" sz="1050" b="1" i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u="sng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Friday May 26th</a:t>
            </a: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1:30 pm	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7:00 pm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u="sng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Saturday, May 27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1:30 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1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(1/4)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Arial"/>
              <a:buNone/>
            </a:pPr>
            <a:endParaRPr sz="1000" b="0" i="1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7:00pm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2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(2/4)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Sunday, May 28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1:00 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3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Semi-Finals (3/4)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:00pm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Finals (4/4)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Monday, May 29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Swiss  (</a:t>
            </a:r>
            <a:r>
              <a:rPr lang="en-US" sz="1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 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sessions)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&amp; TBA</a:t>
            </a:r>
            <a:r>
              <a:rPr lang="en-US" sz="1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Swiss Teams (2 sessions)</a:t>
            </a:r>
            <a:endParaRPr lang="en-US" sz="10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	A/X Swiss  0-2500 /bracketed teams (2 sessions)</a:t>
            </a:r>
            <a:endParaRPr lang="en-US" sz="1000" dirty="0">
              <a:solidFill>
                <a:schemeClr val="dk1"/>
              </a:solidFill>
              <a:latin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dirty="0">
                <a:solidFill>
                  <a:schemeClr val="dk1"/>
                </a:solidFill>
                <a:latin typeface="Century Gothic"/>
                <a:sym typeface="Century Gothic"/>
              </a:rPr>
              <a:t>              ________________________________________________</a:t>
            </a:r>
            <a:endParaRPr lang="en-US" sz="1800" b="1" dirty="0">
              <a:solidFill>
                <a:schemeClr val="dk1"/>
              </a:solidFill>
              <a:latin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dirty="0"/>
              <a:t>  </a:t>
            </a:r>
            <a:r>
              <a:rPr lang="en-US" sz="1100" dirty="0" err="1"/>
              <a:t>Strats</a:t>
            </a:r>
            <a:r>
              <a:rPr lang="en-US" sz="1100" dirty="0"/>
              <a:t>:           </a:t>
            </a:r>
            <a:r>
              <a:rPr lang="en-US" sz="1100" b="1" dirty="0" smtClean="0"/>
              <a:t>0-750</a:t>
            </a:r>
            <a:r>
              <a:rPr lang="en-US" sz="1100" b="1" dirty="0"/>
              <a:t>: </a:t>
            </a:r>
            <a:r>
              <a:rPr lang="en-US" sz="1100" dirty="0"/>
              <a:t>0-200, 200-500, 500-750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100" dirty="0"/>
              <a:t>                       </a:t>
            </a:r>
            <a:r>
              <a:rPr lang="en-US" sz="1100" dirty="0" smtClean="0"/>
              <a:t> </a:t>
            </a:r>
            <a:r>
              <a:rPr lang="en-US" sz="1100" b="1" dirty="0" smtClean="0"/>
              <a:t>Open</a:t>
            </a:r>
            <a:r>
              <a:rPr lang="en-US" sz="1100" b="1" dirty="0"/>
              <a:t>:</a:t>
            </a:r>
            <a:r>
              <a:rPr lang="en-US" sz="1100" dirty="0"/>
              <a:t> 0-1250, 1250-3000, 3000</a:t>
            </a:r>
            <a:r>
              <a:rPr lang="en-US" sz="1100" dirty="0" smtClean="0"/>
              <a:t>+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100" dirty="0"/>
              <a:t>	</a:t>
            </a:r>
            <a:r>
              <a:rPr lang="en-US" sz="1100" b="1" dirty="0" smtClean="0"/>
              <a:t>A/X</a:t>
            </a:r>
            <a:r>
              <a:rPr lang="en-US" sz="1100" dirty="0" smtClean="0"/>
              <a:t> Swiss Teams 0-2500, 2500+</a:t>
            </a:r>
            <a:endParaRPr lang="en-US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200" dirty="0"/>
              <a:t>Stratification is based on the average MPs of the pair/team, but no player may exceed the upper limit of limited events.  Limited events subject to minimum attendance.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521707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173</Words>
  <Application>Microsoft Macintosh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Bookman Old Style</vt:lpstr>
      <vt:lpstr>Calibri</vt:lpstr>
      <vt:lpstr>Century Gothic</vt:lpstr>
      <vt:lpstr>Franklin Gothic Demi</vt:lpstr>
      <vt:lpstr>Symbol</vt:lpstr>
      <vt:lpstr>Times New Roman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Chupack</dc:creator>
  <cp:lastModifiedBy>sangwij@gmail.com</cp:lastModifiedBy>
  <cp:revision>19</cp:revision>
  <cp:lastPrinted>2023-01-11T06:02:37Z</cp:lastPrinted>
  <dcterms:modified xsi:type="dcterms:W3CDTF">2023-01-11T22:36:37Z</dcterms:modified>
</cp:coreProperties>
</file>