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handoutMasterIdLst>
    <p:handoutMasterId r:id="rId25"/>
  </p:handoutMasterIdLst>
  <p:sldIdLst>
    <p:sldId id="256" r:id="rId2"/>
    <p:sldId id="334" r:id="rId3"/>
    <p:sldId id="329" r:id="rId4"/>
    <p:sldId id="327" r:id="rId5"/>
    <p:sldId id="342" r:id="rId6"/>
    <p:sldId id="343" r:id="rId7"/>
    <p:sldId id="344" r:id="rId8"/>
    <p:sldId id="328" r:id="rId9"/>
    <p:sldId id="345" r:id="rId10"/>
    <p:sldId id="336" r:id="rId11"/>
    <p:sldId id="346" r:id="rId12"/>
    <p:sldId id="347" r:id="rId13"/>
    <p:sldId id="348" r:id="rId14"/>
    <p:sldId id="335" r:id="rId15"/>
    <p:sldId id="349" r:id="rId16"/>
    <p:sldId id="350" r:id="rId17"/>
    <p:sldId id="351" r:id="rId18"/>
    <p:sldId id="320" r:id="rId19"/>
    <p:sldId id="352" r:id="rId20"/>
    <p:sldId id="353" r:id="rId21"/>
    <p:sldId id="355" r:id="rId22"/>
    <p:sldId id="354" r:id="rId23"/>
  </p:sldIdLst>
  <p:sldSz cx="9144000" cy="6858000" type="screen4x3"/>
  <p:notesSz cx="9296400" cy="7010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1332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7" d="100"/>
          <a:sy n="97" d="100"/>
        </p:scale>
        <p:origin x="654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47" d="100"/>
        <a:sy n="47" d="100"/>
      </p:scale>
      <p:origin x="0" y="-1147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4028844" cy="351216"/>
          </a:xfrm>
          <a:prstGeom prst="rect">
            <a:avLst/>
          </a:prstGeom>
        </p:spPr>
        <p:txBody>
          <a:bodyPr vert="horz" lIns="88138" tIns="44069" rIns="88138" bIns="4406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265541" y="1"/>
            <a:ext cx="4028844" cy="351216"/>
          </a:xfrm>
          <a:prstGeom prst="rect">
            <a:avLst/>
          </a:prstGeom>
        </p:spPr>
        <p:txBody>
          <a:bodyPr vert="horz" lIns="88138" tIns="44069" rIns="88138" bIns="44069" rtlCol="0"/>
          <a:lstStyle>
            <a:lvl1pPr algn="r">
              <a:defRPr sz="1200"/>
            </a:lvl1pPr>
          </a:lstStyle>
          <a:p>
            <a:fld id="{529C1815-B2B8-4AA4-AFA3-78BEB25794CC}" type="datetimeFigureOut">
              <a:rPr lang="en-US" smtClean="0"/>
              <a:t>9/5/2017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659186"/>
            <a:ext cx="4028844" cy="351215"/>
          </a:xfrm>
          <a:prstGeom prst="rect">
            <a:avLst/>
          </a:prstGeom>
        </p:spPr>
        <p:txBody>
          <a:bodyPr vert="horz" lIns="88138" tIns="44069" rIns="88138" bIns="4406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265541" y="6659186"/>
            <a:ext cx="4028844" cy="351215"/>
          </a:xfrm>
          <a:prstGeom prst="rect">
            <a:avLst/>
          </a:prstGeom>
        </p:spPr>
        <p:txBody>
          <a:bodyPr vert="horz" lIns="88138" tIns="44069" rIns="88138" bIns="44069" rtlCol="0" anchor="b"/>
          <a:lstStyle>
            <a:lvl1pPr algn="r">
              <a:defRPr sz="1200"/>
            </a:lvl1pPr>
          </a:lstStyle>
          <a:p>
            <a:fld id="{4E51DFCA-006B-4FDC-A8C9-ECEB0F4F29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594292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028860" cy="350990"/>
          </a:xfrm>
          <a:prstGeom prst="rect">
            <a:avLst/>
          </a:prstGeom>
        </p:spPr>
        <p:txBody>
          <a:bodyPr vert="horz" lIns="90416" tIns="45208" rIns="90416" bIns="45208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265969" y="0"/>
            <a:ext cx="4028860" cy="350990"/>
          </a:xfrm>
          <a:prstGeom prst="rect">
            <a:avLst/>
          </a:prstGeom>
        </p:spPr>
        <p:txBody>
          <a:bodyPr vert="horz" lIns="90416" tIns="45208" rIns="90416" bIns="45208" rtlCol="0"/>
          <a:lstStyle>
            <a:lvl1pPr algn="r">
              <a:defRPr sz="1200"/>
            </a:lvl1pPr>
          </a:lstStyle>
          <a:p>
            <a:fld id="{76ECDA53-0884-4C84-847B-12EDFC50602D}" type="datetimeFigureOut">
              <a:rPr lang="en-US" smtClean="0"/>
              <a:t>9/5/2017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071813" y="876300"/>
            <a:ext cx="3152775" cy="23653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416" tIns="45208" rIns="90416" bIns="45208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29011" y="3373580"/>
            <a:ext cx="7438378" cy="2760913"/>
          </a:xfrm>
          <a:prstGeom prst="rect">
            <a:avLst/>
          </a:prstGeom>
        </p:spPr>
        <p:txBody>
          <a:bodyPr vert="horz" lIns="90416" tIns="45208" rIns="90416" bIns="45208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659410"/>
            <a:ext cx="4028860" cy="350990"/>
          </a:xfrm>
          <a:prstGeom prst="rect">
            <a:avLst/>
          </a:prstGeom>
        </p:spPr>
        <p:txBody>
          <a:bodyPr vert="horz" lIns="90416" tIns="45208" rIns="90416" bIns="45208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265969" y="6659410"/>
            <a:ext cx="4028860" cy="350990"/>
          </a:xfrm>
          <a:prstGeom prst="rect">
            <a:avLst/>
          </a:prstGeom>
        </p:spPr>
        <p:txBody>
          <a:bodyPr vert="horz" lIns="90416" tIns="45208" rIns="90416" bIns="45208" rtlCol="0" anchor="b"/>
          <a:lstStyle>
            <a:lvl1pPr algn="r">
              <a:defRPr sz="1200"/>
            </a:lvl1pPr>
          </a:lstStyle>
          <a:p>
            <a:fld id="{9E6B55B5-3625-4410-BED0-BD81CCCB50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83588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256AB6-58A1-46DE-AE2D-463AC7EA5C04}" type="datetimeFigureOut">
              <a:rPr lang="en-US" smtClean="0"/>
              <a:t>9/5/2017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6C715-80F2-45A4-B92C-5A9D401947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17789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256AB6-58A1-46DE-AE2D-463AC7EA5C04}" type="datetimeFigureOut">
              <a:rPr lang="en-US" smtClean="0"/>
              <a:t>9/5/2017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6C715-80F2-45A4-B92C-5A9D401947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5899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256AB6-58A1-46DE-AE2D-463AC7EA5C04}" type="datetimeFigureOut">
              <a:rPr lang="en-US" smtClean="0"/>
              <a:t>9/5/2017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6C715-80F2-45A4-B92C-5A9D401947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87162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256AB6-58A1-46DE-AE2D-463AC7EA5C04}" type="datetimeFigureOut">
              <a:rPr lang="en-US" smtClean="0"/>
              <a:t>9/5/2017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6C715-80F2-45A4-B92C-5A9D401947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53152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256AB6-58A1-46DE-AE2D-463AC7EA5C04}" type="datetimeFigureOut">
              <a:rPr lang="en-US" smtClean="0"/>
              <a:t>9/5/2017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6C715-80F2-45A4-B92C-5A9D401947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01069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256AB6-58A1-46DE-AE2D-463AC7EA5C04}" type="datetimeFigureOut">
              <a:rPr lang="en-US" smtClean="0"/>
              <a:t>9/5/2017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6C715-80F2-45A4-B92C-5A9D401947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97259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256AB6-58A1-46DE-AE2D-463AC7EA5C04}" type="datetimeFigureOut">
              <a:rPr lang="en-US" smtClean="0"/>
              <a:t>9/5/2017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6C715-80F2-45A4-B92C-5A9D401947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14434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256AB6-58A1-46DE-AE2D-463AC7EA5C04}" type="datetimeFigureOut">
              <a:rPr lang="en-US" smtClean="0"/>
              <a:t>9/5/2017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6C715-80F2-45A4-B92C-5A9D401947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72535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256AB6-58A1-46DE-AE2D-463AC7EA5C04}" type="datetimeFigureOut">
              <a:rPr lang="en-US" smtClean="0"/>
              <a:t>9/5/2017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6C715-80F2-45A4-B92C-5A9D401947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80688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256AB6-58A1-46DE-AE2D-463AC7EA5C04}" type="datetimeFigureOut">
              <a:rPr lang="en-US" smtClean="0"/>
              <a:t>9/5/2017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6C715-80F2-45A4-B92C-5A9D401947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21695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256AB6-58A1-46DE-AE2D-463AC7EA5C04}" type="datetimeFigureOut">
              <a:rPr lang="en-US" smtClean="0"/>
              <a:t>9/5/2017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6C715-80F2-45A4-B92C-5A9D401947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9873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256AB6-58A1-46DE-AE2D-463AC7EA5C04}" type="datetimeFigureOut">
              <a:rPr lang="en-US" smtClean="0"/>
              <a:t>9/5/2017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66C715-80F2-45A4-B92C-5A9D401947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1688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1000" y="2130425"/>
            <a:ext cx="8382000" cy="1470025"/>
          </a:xfrm>
        </p:spPr>
        <p:txBody>
          <a:bodyPr>
            <a:normAutofit/>
          </a:bodyPr>
          <a:lstStyle/>
          <a:p>
            <a:r>
              <a:rPr lang="en-US" dirty="0" smtClean="0"/>
              <a:t>CEO Report (August 2017)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September 1, 2017</a:t>
            </a:r>
          </a:p>
          <a:p>
            <a:r>
              <a:rPr lang="en-US" dirty="0" smtClean="0"/>
              <a:t>Bahar Gidwani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1400" y="333709"/>
            <a:ext cx="1857375" cy="182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9764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9100" y="76200"/>
            <a:ext cx="8229600" cy="838200"/>
          </a:xfrm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en-US" b="1" dirty="0" smtClean="0">
                <a:solidFill>
                  <a:srgbClr val="00B0F0"/>
                </a:solidFill>
              </a:rPr>
              <a:t>Cleaning Up, Getting Ready</a:t>
            </a:r>
            <a:endParaRPr lang="en-US" b="1" dirty="0">
              <a:solidFill>
                <a:srgbClr val="00B0F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33400" y="990600"/>
            <a:ext cx="800100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Clr>
                <a:srgbClr val="FF0000"/>
              </a:buClr>
              <a:buFont typeface="Symbol" panose="05050102010706020507" pitchFamily="18" charset="2"/>
              <a:buChar char="©"/>
            </a:pPr>
            <a:r>
              <a:rPr lang="en-US" sz="3200" dirty="0"/>
              <a:t>Staff identified and organized a </a:t>
            </a:r>
            <a:r>
              <a:rPr lang="en-US" sz="3200" dirty="0" smtClean="0"/>
              <a:t>list of ideas </a:t>
            </a:r>
            <a:r>
              <a:rPr lang="en-US" sz="3200" dirty="0"/>
              <a:t>and problems</a:t>
            </a:r>
            <a:r>
              <a:rPr lang="en-US" sz="3200" dirty="0" smtClean="0"/>
              <a:t>.  Each area committed to addressing several items.  We completed </a:t>
            </a:r>
            <a:r>
              <a:rPr lang="en-US" sz="3200" dirty="0"/>
              <a:t>more than 40 </a:t>
            </a:r>
            <a:r>
              <a:rPr lang="en-US" sz="3200" dirty="0" smtClean="0"/>
              <a:t> projects during </a:t>
            </a:r>
            <a:r>
              <a:rPr lang="en-US" sz="3200" dirty="0"/>
              <a:t>August.</a:t>
            </a:r>
          </a:p>
          <a:p>
            <a:pPr marL="571500" indent="-571500">
              <a:buClr>
                <a:srgbClr val="FF0000"/>
              </a:buClr>
              <a:buFont typeface="Symbol" panose="05050102010706020507" pitchFamily="18" charset="2"/>
              <a:buChar char="©"/>
            </a:pPr>
            <a:r>
              <a:rPr lang="en-US" sz="3200" dirty="0"/>
              <a:t>At the same time, staff </a:t>
            </a:r>
            <a:r>
              <a:rPr lang="en-US" sz="3200" dirty="0" smtClean="0"/>
              <a:t>worked </a:t>
            </a:r>
            <a:r>
              <a:rPr lang="en-US" sz="3200" dirty="0" smtClean="0"/>
              <a:t>on 14 “big ideas” that could contribute to ACBL’s long-term success.</a:t>
            </a:r>
          </a:p>
          <a:p>
            <a:pPr marL="571500" indent="-571500">
              <a:buClr>
                <a:srgbClr val="FF0000"/>
              </a:buClr>
              <a:buFont typeface="Symbol" panose="05050102010706020507" pitchFamily="18" charset="2"/>
              <a:buChar char="©"/>
            </a:pPr>
            <a:r>
              <a:rPr lang="en-US" sz="3200" dirty="0" smtClean="0"/>
              <a:t>Staff has now narrowed this to 10 big ideas.  It plans to present these ideas to the Board during the second wee of September.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939864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en-US" b="1" dirty="0" smtClean="0">
                <a:solidFill>
                  <a:srgbClr val="00B0F0"/>
                </a:solidFill>
              </a:rPr>
              <a:t>Projects Spanned Five Areas</a:t>
            </a:r>
            <a:endParaRPr lang="en-US" b="1" dirty="0">
              <a:solidFill>
                <a:srgbClr val="00B0F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71500" y="4419600"/>
            <a:ext cx="800100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Clr>
                <a:srgbClr val="FF0000"/>
              </a:buClr>
              <a:buFont typeface="Symbol" panose="05050102010706020507" pitchFamily="18" charset="2"/>
              <a:buChar char=""/>
            </a:pPr>
            <a:r>
              <a:rPr lang="en-US" sz="3200" dirty="0" smtClean="0"/>
              <a:t>Employee and legal issues are included in “Governance.”</a:t>
            </a:r>
          </a:p>
          <a:p>
            <a:pPr marL="571500" indent="-571500">
              <a:buClr>
                <a:srgbClr val="FF0000"/>
              </a:buClr>
              <a:buFont typeface="Symbol" panose="05050102010706020507" pitchFamily="18" charset="2"/>
              <a:buChar char=""/>
            </a:pPr>
            <a:r>
              <a:rPr lang="en-US" sz="3200" dirty="0" smtClean="0"/>
              <a:t>Staff continued to respond to questions and to handle all other “normal” activities.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99779294"/>
              </p:ext>
            </p:extLst>
          </p:nvPr>
        </p:nvGraphicFramePr>
        <p:xfrm>
          <a:off x="2362200" y="1271109"/>
          <a:ext cx="3733800" cy="3020381"/>
        </p:xfrm>
        <a:graphic>
          <a:graphicData uri="http://schemas.openxmlformats.org/drawingml/2006/table">
            <a:tbl>
              <a:tblPr firstRow="1" firstCol="1" lastRow="1">
                <a:tableStyleId>{69CF1AB2-1976-4502-BF36-3FF5EA218861}</a:tableStyleId>
              </a:tblPr>
              <a:tblGrid>
                <a:gridCol w="2362200"/>
                <a:gridCol w="1371600"/>
              </a:tblGrid>
              <a:tr h="416311">
                <a:tc>
                  <a:txBody>
                    <a:bodyPr/>
                    <a:lstStyle/>
                    <a:p>
                      <a:pPr algn="l" fontAlgn="b"/>
                      <a:r>
                        <a:rPr lang="en-US" sz="2800" u="none" strike="noStrike" dirty="0">
                          <a:effectLst/>
                        </a:rPr>
                        <a:t>Area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763" marR="4763" marT="4763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dirty="0">
                          <a:effectLst/>
                        </a:rPr>
                        <a:t>Projects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763" marR="4763" marT="4763" marB="0" anchor="b"/>
                </a:tc>
              </a:tr>
              <a:tr h="416311">
                <a:tc>
                  <a:txBody>
                    <a:bodyPr/>
                    <a:lstStyle/>
                    <a:p>
                      <a:pPr algn="l" fontAlgn="b"/>
                      <a:r>
                        <a:rPr lang="en-US" sz="2800" b="0" u="none" strike="noStrike" dirty="0">
                          <a:effectLst/>
                        </a:rPr>
                        <a:t>Finance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763" marR="4763" marT="4763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b="0" u="none" strike="noStrike" dirty="0">
                          <a:effectLst/>
                        </a:rPr>
                        <a:t>10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763" marR="4763" marT="4763" marB="0" anchor="b"/>
                </a:tc>
              </a:tr>
              <a:tr h="416311">
                <a:tc>
                  <a:txBody>
                    <a:bodyPr/>
                    <a:lstStyle/>
                    <a:p>
                      <a:pPr algn="l" fontAlgn="b"/>
                      <a:r>
                        <a:rPr lang="en-US" sz="2800" b="0" u="none" strike="noStrike" dirty="0">
                          <a:effectLst/>
                        </a:rPr>
                        <a:t>Governance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763" marR="4763" marT="4763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b="0" u="none" strike="noStrike" dirty="0">
                          <a:effectLst/>
                        </a:rPr>
                        <a:t>11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763" marR="4763" marT="4763" marB="0" anchor="b"/>
                </a:tc>
              </a:tr>
              <a:tr h="416311">
                <a:tc>
                  <a:txBody>
                    <a:bodyPr/>
                    <a:lstStyle/>
                    <a:p>
                      <a:pPr algn="l" fontAlgn="b"/>
                      <a:r>
                        <a:rPr lang="en-US" sz="2800" b="0" u="none" strike="noStrike" dirty="0" smtClean="0">
                          <a:effectLst/>
                        </a:rPr>
                        <a:t>Marketing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763" marR="4763" marT="4763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b="0" u="none" strike="noStrike" dirty="0">
                          <a:effectLst/>
                        </a:rPr>
                        <a:t>7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763" marR="4763" marT="4763" marB="0" anchor="b"/>
                </a:tc>
              </a:tr>
              <a:tr h="416311">
                <a:tc>
                  <a:txBody>
                    <a:bodyPr/>
                    <a:lstStyle/>
                    <a:p>
                      <a:pPr algn="l" fontAlgn="b"/>
                      <a:r>
                        <a:rPr lang="en-US" sz="2800" b="0" u="none" strike="noStrike" dirty="0">
                          <a:effectLst/>
                        </a:rPr>
                        <a:t>Operations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763" marR="4763" marT="4763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b="0" u="none" strike="noStrike" dirty="0" smtClean="0">
                          <a:effectLst/>
                        </a:rPr>
                        <a:t>12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763" marR="4763" marT="4763" marB="0" anchor="b"/>
                </a:tc>
              </a:tr>
              <a:tr h="416311">
                <a:tc>
                  <a:txBody>
                    <a:bodyPr/>
                    <a:lstStyle/>
                    <a:p>
                      <a:pPr algn="l" fontAlgn="b"/>
                      <a:r>
                        <a:rPr lang="en-US" sz="2800" b="0" u="none" strike="noStrike" dirty="0">
                          <a:effectLst/>
                        </a:rPr>
                        <a:t>Technology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763" marR="4763" marT="4763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b="0" i="0" u="none" strike="noStrike" dirty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6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763" marR="4763" marT="4763" marB="0" anchor="b"/>
                </a:tc>
              </a:tr>
              <a:tr h="416311">
                <a:tc>
                  <a:txBody>
                    <a:bodyPr/>
                    <a:lstStyle/>
                    <a:p>
                      <a:pPr algn="l" fontAlgn="b"/>
                      <a:r>
                        <a:rPr lang="en-US" sz="2800" u="none" strike="noStrike" dirty="0">
                          <a:effectLst/>
                        </a:rPr>
                        <a:t>Total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763" marR="4763" marT="4763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u="none" strike="noStrike" dirty="0" smtClean="0">
                          <a:effectLst/>
                        </a:rPr>
                        <a:t>45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763" marR="4763" marT="4763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515991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868362"/>
          </a:xfrm>
          <a:solidFill>
            <a:schemeClr val="accent3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en-US" b="1" dirty="0" smtClean="0">
                <a:solidFill>
                  <a:srgbClr val="00B0F0"/>
                </a:solidFill>
              </a:rPr>
              <a:t>Finance Projects</a:t>
            </a:r>
            <a:endParaRPr lang="en-US" b="1" dirty="0">
              <a:solidFill>
                <a:srgbClr val="00B0F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57200" y="1295400"/>
            <a:ext cx="822960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Clr>
                <a:schemeClr val="tx1"/>
              </a:buClr>
              <a:buFont typeface="Symbol" panose="05050102010706020507" pitchFamily="18" charset="2"/>
              <a:buChar char=""/>
            </a:pPr>
            <a:r>
              <a:rPr lang="en-US" sz="2800" dirty="0" smtClean="0"/>
              <a:t>Checked </a:t>
            </a:r>
            <a:r>
              <a:rPr lang="en-US" sz="2800" dirty="0" smtClean="0"/>
              <a:t>terms of various vendor contracts—found one place we could get extra benefits and two contracts we need to pre/renegotiate.</a:t>
            </a:r>
          </a:p>
          <a:p>
            <a:pPr marL="571500" indent="-571500">
              <a:buClr>
                <a:schemeClr val="tx1"/>
              </a:buClr>
              <a:buFont typeface="Symbol" panose="05050102010706020507" pitchFamily="18" charset="2"/>
              <a:buChar char=""/>
            </a:pPr>
            <a:r>
              <a:rPr lang="en-US" sz="2800" dirty="0" smtClean="0"/>
              <a:t>Completed an environmental review of our building.  Found potential cost savings we plan to present to Finance Committee.</a:t>
            </a:r>
          </a:p>
          <a:p>
            <a:pPr marL="571500" indent="-571500">
              <a:buClr>
                <a:schemeClr val="tx1"/>
              </a:buClr>
              <a:buFont typeface="Symbol" panose="05050102010706020507" pitchFamily="18" charset="2"/>
              <a:buChar char=""/>
            </a:pPr>
            <a:r>
              <a:rPr lang="en-US" sz="2800" dirty="0" smtClean="0"/>
              <a:t>Created a new easier-to-understand cover page for our monthly finance report.</a:t>
            </a:r>
          </a:p>
          <a:p>
            <a:pPr marL="571500" indent="-571500">
              <a:buClr>
                <a:schemeClr val="tx1"/>
              </a:buClr>
              <a:buFont typeface="Symbol" panose="05050102010706020507" pitchFamily="18" charset="2"/>
              <a:buChar char=""/>
            </a:pPr>
            <a:r>
              <a:rPr lang="en-US" sz="2800" dirty="0" smtClean="0"/>
              <a:t>Cut list of people who will go to San Diego to </a:t>
            </a:r>
            <a:r>
              <a:rPr lang="en-US" sz="2800" dirty="0" smtClean="0"/>
              <a:t>16 </a:t>
            </a:r>
            <a:r>
              <a:rPr lang="en-US" sz="2800" dirty="0" smtClean="0"/>
              <a:t>from 22 (rooms nights down to </a:t>
            </a:r>
            <a:r>
              <a:rPr lang="en-US" sz="2800" dirty="0" smtClean="0"/>
              <a:t>171 </a:t>
            </a:r>
            <a:r>
              <a:rPr lang="en-US" sz="2800" dirty="0" smtClean="0"/>
              <a:t>from 247, a </a:t>
            </a:r>
            <a:r>
              <a:rPr lang="en-US" sz="2800" dirty="0" smtClean="0"/>
              <a:t>31% </a:t>
            </a:r>
            <a:r>
              <a:rPr lang="en-US" sz="2800" dirty="0" smtClean="0"/>
              <a:t>reduction)</a:t>
            </a:r>
          </a:p>
        </p:txBody>
      </p:sp>
    </p:spTree>
    <p:extLst>
      <p:ext uri="{BB962C8B-B14F-4D97-AF65-F5344CB8AC3E}">
        <p14:creationId xmlns:p14="http://schemas.microsoft.com/office/powerpoint/2010/main" val="1204740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  <a:solidFill>
            <a:schemeClr val="accent3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en-US" b="1" dirty="0" smtClean="0">
                <a:solidFill>
                  <a:srgbClr val="00B0F0"/>
                </a:solidFill>
              </a:rPr>
              <a:t>Finance Projects—cont.</a:t>
            </a:r>
            <a:endParaRPr lang="en-US" b="1" dirty="0">
              <a:solidFill>
                <a:srgbClr val="00B0F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57200" y="1295400"/>
            <a:ext cx="822960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Clr>
                <a:schemeClr val="tx1"/>
              </a:buClr>
              <a:buFont typeface="Symbol" panose="05050102010706020507" pitchFamily="18" charset="2"/>
              <a:buChar char=""/>
            </a:pPr>
            <a:r>
              <a:rPr lang="en-US" sz="2800" dirty="0" smtClean="0"/>
              <a:t>Reviewed rules for recapture of expired Bridge </a:t>
            </a:r>
            <a:r>
              <a:rPr lang="en-US" sz="2800" dirty="0" smtClean="0"/>
              <a:t>Bucks </a:t>
            </a:r>
            <a:r>
              <a:rPr lang="en-US" sz="2800" dirty="0" smtClean="0"/>
              <a:t>(our treatment has been correct).</a:t>
            </a:r>
          </a:p>
          <a:p>
            <a:pPr marL="571500" indent="-571500">
              <a:buClr>
                <a:schemeClr val="tx1"/>
              </a:buClr>
              <a:buFont typeface="Symbol" panose="05050102010706020507" pitchFamily="18" charset="2"/>
              <a:buChar char=""/>
            </a:pPr>
            <a:r>
              <a:rPr lang="en-US" sz="2800" dirty="0" smtClean="0"/>
              <a:t>Separated TD training expenses from normal costs (will be reflected in 4Q reports).</a:t>
            </a:r>
          </a:p>
          <a:p>
            <a:pPr marL="571500" indent="-571500">
              <a:buClr>
                <a:schemeClr val="tx1"/>
              </a:buClr>
              <a:buFont typeface="Symbol" panose="05050102010706020507" pitchFamily="18" charset="2"/>
              <a:buChar char=""/>
            </a:pPr>
            <a:r>
              <a:rPr lang="en-US" sz="2800" dirty="0" smtClean="0"/>
              <a:t>Built a rollout plan for change to Canadian dollar fees in Canada and shared it with our Canadian Board members.</a:t>
            </a:r>
          </a:p>
          <a:p>
            <a:pPr marL="571500" indent="-571500">
              <a:buClr>
                <a:schemeClr val="tx1"/>
              </a:buClr>
              <a:buFont typeface="Symbol" panose="05050102010706020507" pitchFamily="18" charset="2"/>
              <a:buChar char=""/>
            </a:pPr>
            <a:r>
              <a:rPr lang="en-US" sz="2800" dirty="0" smtClean="0"/>
              <a:t>Made chart of cash position over time.  (See following page.)</a:t>
            </a:r>
            <a:endParaRPr lang="en-US" sz="2800" dirty="0"/>
          </a:p>
          <a:p>
            <a:pPr marL="571500" indent="-571500">
              <a:buClr>
                <a:schemeClr val="tx1"/>
              </a:buClr>
              <a:buFont typeface="Symbol" panose="05050102010706020507" pitchFamily="18" charset="2"/>
              <a:buChar char=""/>
            </a:pPr>
            <a:r>
              <a:rPr lang="en-US" sz="2800" dirty="0" smtClean="0"/>
              <a:t>Sought details on District and tournament financials.  (See page after next.)</a:t>
            </a:r>
          </a:p>
        </p:txBody>
      </p:sp>
    </p:spTree>
    <p:extLst>
      <p:ext uri="{BB962C8B-B14F-4D97-AF65-F5344CB8AC3E}">
        <p14:creationId xmlns:p14="http://schemas.microsoft.com/office/powerpoint/2010/main" val="39026694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  <a:solidFill>
            <a:schemeClr val="accent3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en-US" b="1" dirty="0" smtClean="0">
                <a:solidFill>
                  <a:srgbClr val="00B0F0"/>
                </a:solidFill>
              </a:rPr>
              <a:t>Finance Projects—Cash Over Time</a:t>
            </a:r>
            <a:endParaRPr lang="en-US" b="1" dirty="0">
              <a:solidFill>
                <a:srgbClr val="00B0F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33294" y="1209971"/>
            <a:ext cx="82296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Clr>
                <a:schemeClr val="tx1"/>
              </a:buClr>
              <a:buFont typeface="Symbol" panose="05050102010706020507" pitchFamily="18" charset="2"/>
              <a:buChar char=""/>
            </a:pPr>
            <a:r>
              <a:rPr lang="en-US" sz="2800" dirty="0" smtClean="0"/>
              <a:t>Some parties have the impression that ACBL is in financial distress.</a:t>
            </a:r>
          </a:p>
          <a:p>
            <a:pPr marL="571500" indent="-571500">
              <a:buClr>
                <a:schemeClr val="tx1"/>
              </a:buClr>
              <a:buFont typeface="Symbol" panose="05050102010706020507" pitchFamily="18" charset="2"/>
              <a:buChar char=""/>
            </a:pPr>
            <a:r>
              <a:rPr lang="en-US" sz="2800" dirty="0" smtClean="0"/>
              <a:t>In fact, our cash position is extremely strong and has improved over the past several years.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3048000"/>
            <a:ext cx="8420145" cy="3673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62073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  <a:solidFill>
            <a:schemeClr val="accent3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r>
              <a:rPr lang="en-US" b="1" dirty="0" smtClean="0">
                <a:solidFill>
                  <a:srgbClr val="00B0F0"/>
                </a:solidFill>
              </a:rPr>
              <a:t>Finance Projects—District Financials</a:t>
            </a:r>
            <a:endParaRPr lang="en-US" b="1" dirty="0">
              <a:solidFill>
                <a:srgbClr val="00B0F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57200" y="1295400"/>
            <a:ext cx="822960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Clr>
                <a:schemeClr val="tx1"/>
              </a:buClr>
              <a:buFont typeface="Symbol" panose="05050102010706020507" pitchFamily="18" charset="2"/>
              <a:buChar char=""/>
            </a:pPr>
            <a:r>
              <a:rPr lang="en-US" sz="2800" dirty="0" smtClean="0"/>
              <a:t>The Board agreed in Toronto that we could study district and tournament financials.  We </a:t>
            </a:r>
            <a:r>
              <a:rPr lang="en-US" sz="2800" dirty="0" smtClean="0"/>
              <a:t>hope </a:t>
            </a:r>
            <a:r>
              <a:rPr lang="en-US" sz="2800" dirty="0" smtClean="0"/>
              <a:t>to understand ACBL’s overall cash flow and improve best practices for all parts of ACBL.</a:t>
            </a:r>
          </a:p>
          <a:p>
            <a:pPr marL="571500" indent="-571500">
              <a:buClr>
                <a:schemeClr val="tx1"/>
              </a:buClr>
              <a:buFont typeface="Symbol" panose="05050102010706020507" pitchFamily="18" charset="2"/>
              <a:buChar char=""/>
            </a:pPr>
            <a:r>
              <a:rPr lang="en-US" sz="2800" dirty="0" smtClean="0"/>
              <a:t>Unfortunately, we have received data from only 13 districts.  5 have given various reasons they can’t share data with us.  7 haven’t responded at all.</a:t>
            </a:r>
          </a:p>
          <a:p>
            <a:pPr marL="571500" indent="-571500">
              <a:buClr>
                <a:schemeClr val="tx1"/>
              </a:buClr>
              <a:buFont typeface="Symbol" panose="05050102010706020507" pitchFamily="18" charset="2"/>
              <a:buChar char=""/>
            </a:pPr>
            <a:r>
              <a:rPr lang="en-US" sz="2800" dirty="0" smtClean="0"/>
              <a:t>We have reached out directly to each district’s treasurer.  We plan next to go </a:t>
            </a:r>
            <a:r>
              <a:rPr lang="en-US" sz="2800" dirty="0" smtClean="0"/>
              <a:t>back </a:t>
            </a:r>
            <a:r>
              <a:rPr lang="en-US" sz="2800" dirty="0" smtClean="0"/>
              <a:t>to Board members from districts that have not responded </a:t>
            </a:r>
            <a:r>
              <a:rPr lang="en-US" sz="2800" dirty="0" smtClean="0"/>
              <a:t>and ask </a:t>
            </a:r>
            <a:r>
              <a:rPr lang="en-US" sz="2800" dirty="0" smtClean="0"/>
              <a:t>for help with this project.</a:t>
            </a:r>
          </a:p>
        </p:txBody>
      </p:sp>
    </p:spTree>
    <p:extLst>
      <p:ext uri="{BB962C8B-B14F-4D97-AF65-F5344CB8AC3E}">
        <p14:creationId xmlns:p14="http://schemas.microsoft.com/office/powerpoint/2010/main" val="1510507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  <a:solidFill>
            <a:srgbClr val="FF0000"/>
          </a:solidFill>
        </p:spPr>
        <p:txBody>
          <a:bodyPr>
            <a:normAutofit/>
          </a:bodyPr>
          <a:lstStyle/>
          <a:p>
            <a:r>
              <a:rPr lang="en-US" b="1" dirty="0" smtClean="0">
                <a:solidFill>
                  <a:srgbClr val="FFFF00"/>
                </a:solidFill>
              </a:rPr>
              <a:t>Governance Projects</a:t>
            </a:r>
            <a:endParaRPr lang="en-US" b="1" dirty="0">
              <a:solidFill>
                <a:srgbClr val="FFFF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71500" y="1295400"/>
            <a:ext cx="800100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Symbol" panose="05050102010706020507" pitchFamily="18" charset="2"/>
              <a:buChar char=""/>
            </a:pPr>
            <a:r>
              <a:rPr lang="en-US" sz="3600" dirty="0" smtClean="0"/>
              <a:t>Cleaned up BoG email list. Can now reach them all.</a:t>
            </a:r>
          </a:p>
          <a:p>
            <a:pPr marL="571500" indent="-571500">
              <a:buFont typeface="Symbol" panose="05050102010706020507" pitchFamily="18" charset="2"/>
              <a:buChar char=""/>
            </a:pPr>
            <a:r>
              <a:rPr lang="en-US" sz="3600" dirty="0" smtClean="0"/>
              <a:t>Hired a national recorder.  Robb Gordon</a:t>
            </a:r>
            <a:r>
              <a:rPr lang="en-US" sz="3600" dirty="0" smtClean="0"/>
              <a:t>.  Added member to ACC.</a:t>
            </a:r>
            <a:endParaRPr lang="en-US" sz="3600" dirty="0" smtClean="0"/>
          </a:p>
          <a:p>
            <a:pPr marL="571500" indent="-571500">
              <a:buFont typeface="Symbol" panose="05050102010706020507" pitchFamily="18" charset="2"/>
              <a:buChar char=""/>
            </a:pPr>
            <a:r>
              <a:rPr lang="en-US" sz="3600" dirty="0" smtClean="0"/>
              <a:t>Issued/improved several staff policies:</a:t>
            </a:r>
          </a:p>
          <a:p>
            <a:pPr marL="1028700" lvl="1" indent="-571500">
              <a:buFont typeface="Wingdings" panose="05000000000000000000" pitchFamily="2" charset="2"/>
              <a:buChar char="§"/>
            </a:pPr>
            <a:r>
              <a:rPr lang="en-US" sz="3200" dirty="0" smtClean="0"/>
              <a:t>NABC compensation days.</a:t>
            </a:r>
          </a:p>
          <a:p>
            <a:pPr marL="1028700" lvl="1" indent="-571500">
              <a:buFont typeface="Wingdings" panose="05000000000000000000" pitchFamily="2" charset="2"/>
              <a:buChar char="§"/>
            </a:pPr>
            <a:r>
              <a:rPr lang="en-US" sz="3200" dirty="0" smtClean="0"/>
              <a:t>“Sandwich” holidays.</a:t>
            </a:r>
          </a:p>
          <a:p>
            <a:pPr marL="1028700" lvl="1" indent="-571500">
              <a:buFont typeface="Wingdings" panose="05000000000000000000" pitchFamily="2" charset="2"/>
              <a:buChar char="§"/>
            </a:pPr>
            <a:r>
              <a:rPr lang="en-US" sz="3200" dirty="0" smtClean="0"/>
              <a:t>Appropriate dress.</a:t>
            </a:r>
          </a:p>
          <a:p>
            <a:pPr marL="1028700" lvl="1" indent="-571500">
              <a:buFont typeface="Wingdings" panose="05000000000000000000" pitchFamily="2" charset="2"/>
              <a:buChar char="§"/>
            </a:pPr>
            <a:r>
              <a:rPr lang="en-US" sz="3200" dirty="0" smtClean="0"/>
              <a:t>Work </a:t>
            </a:r>
            <a:r>
              <a:rPr lang="en-US" sz="3200" dirty="0" smtClean="0"/>
              <a:t>at home.</a:t>
            </a:r>
          </a:p>
        </p:txBody>
      </p:sp>
    </p:spTree>
    <p:extLst>
      <p:ext uri="{BB962C8B-B14F-4D97-AF65-F5344CB8AC3E}">
        <p14:creationId xmlns:p14="http://schemas.microsoft.com/office/powerpoint/2010/main" val="42674402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  <a:solidFill>
            <a:srgbClr val="FF0000"/>
          </a:solidFill>
        </p:spPr>
        <p:txBody>
          <a:bodyPr>
            <a:normAutofit/>
          </a:bodyPr>
          <a:lstStyle/>
          <a:p>
            <a:r>
              <a:rPr lang="en-US" b="1" dirty="0" smtClean="0">
                <a:solidFill>
                  <a:srgbClr val="FFFF00"/>
                </a:solidFill>
              </a:rPr>
              <a:t>Governance Projects—cont.</a:t>
            </a:r>
            <a:endParaRPr lang="en-US" b="1" dirty="0">
              <a:solidFill>
                <a:srgbClr val="FFFF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57200" y="1295400"/>
            <a:ext cx="822960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Symbol" panose="05050102010706020507" pitchFamily="18" charset="2"/>
              <a:buChar char=""/>
            </a:pPr>
            <a:r>
              <a:rPr lang="en-US" sz="3600" dirty="0" smtClean="0"/>
              <a:t>Published CDR and </a:t>
            </a:r>
            <a:r>
              <a:rPr lang="en-US" sz="3600" dirty="0" smtClean="0"/>
              <a:t>asked </a:t>
            </a:r>
            <a:r>
              <a:rPr lang="en-US" sz="3600" dirty="0" smtClean="0"/>
              <a:t>for comments.</a:t>
            </a:r>
          </a:p>
          <a:p>
            <a:pPr marL="571500" indent="-571500">
              <a:buFont typeface="Symbol" panose="05050102010706020507" pitchFamily="18" charset="2"/>
              <a:buChar char=""/>
            </a:pPr>
            <a:r>
              <a:rPr lang="en-US" sz="3600" dirty="0" smtClean="0"/>
              <a:t>Released new convention chart proposal and </a:t>
            </a:r>
            <a:r>
              <a:rPr lang="en-US" sz="3600" dirty="0" smtClean="0"/>
              <a:t>asked </a:t>
            </a:r>
            <a:r>
              <a:rPr lang="en-US" sz="3600" dirty="0" smtClean="0"/>
              <a:t>for comments.</a:t>
            </a:r>
          </a:p>
          <a:p>
            <a:pPr marL="571500" indent="-571500">
              <a:buFont typeface="Symbol" panose="05050102010706020507" pitchFamily="18" charset="2"/>
              <a:buChar char=""/>
            </a:pPr>
            <a:r>
              <a:rPr lang="en-US" sz="3600" dirty="0" smtClean="0"/>
              <a:t>Researched WBF zonal governance.</a:t>
            </a:r>
          </a:p>
          <a:p>
            <a:pPr marL="571500" indent="-571500">
              <a:buFont typeface="Symbol" panose="05050102010706020507" pitchFamily="18" charset="2"/>
              <a:buChar char=""/>
            </a:pPr>
            <a:r>
              <a:rPr lang="en-US" sz="3600" dirty="0" smtClean="0"/>
              <a:t>Provided support to Las Vegas unit.</a:t>
            </a:r>
          </a:p>
          <a:p>
            <a:pPr marL="571500" indent="-571500">
              <a:buFont typeface="Symbol" panose="05050102010706020507" pitchFamily="18" charset="2"/>
              <a:buChar char=""/>
            </a:pPr>
            <a:r>
              <a:rPr lang="en-US" sz="3600" dirty="0" smtClean="0"/>
              <a:t>Wrote license for use with groups who want to use ACBL </a:t>
            </a:r>
            <a:r>
              <a:rPr lang="en-US" sz="3600" dirty="0" smtClean="0"/>
              <a:t>trademarks. (E.g., </a:t>
            </a:r>
            <a:r>
              <a:rPr lang="en-US" sz="3600" dirty="0" smtClean="0"/>
              <a:t>will apply if WBF wants to grant WBF Masterpoints in Orlando in 2018)</a:t>
            </a:r>
          </a:p>
        </p:txBody>
      </p:sp>
    </p:spTree>
    <p:extLst>
      <p:ext uri="{BB962C8B-B14F-4D97-AF65-F5344CB8AC3E}">
        <p14:creationId xmlns:p14="http://schemas.microsoft.com/office/powerpoint/2010/main" val="13410031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en-US" b="1" dirty="0" smtClean="0">
                <a:solidFill>
                  <a:srgbClr val="002060"/>
                </a:solidFill>
              </a:rPr>
              <a:t>Marketing </a:t>
            </a:r>
            <a:r>
              <a:rPr lang="en-US" b="1" dirty="0" smtClean="0">
                <a:solidFill>
                  <a:srgbClr val="002060"/>
                </a:solidFill>
              </a:rPr>
              <a:t>Projects</a:t>
            </a:r>
            <a:endParaRPr lang="en-US" b="1" dirty="0">
              <a:solidFill>
                <a:srgbClr val="00206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71500" y="1295400"/>
            <a:ext cx="800100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Clr>
                <a:srgbClr val="FF0000"/>
              </a:buClr>
              <a:buFont typeface="Symbol" panose="05050102010706020507" pitchFamily="18" charset="2"/>
              <a:buChar char=""/>
            </a:pPr>
            <a:r>
              <a:rPr lang="en-US" sz="3600" dirty="0" smtClean="0"/>
              <a:t>Analyzed effect of Toronto’s Robot Game (attached separately).</a:t>
            </a:r>
          </a:p>
          <a:p>
            <a:pPr marL="571500" indent="-571500">
              <a:buClr>
                <a:srgbClr val="FF0000"/>
              </a:buClr>
              <a:buFont typeface="Symbol" panose="05050102010706020507" pitchFamily="18" charset="2"/>
              <a:buChar char=""/>
            </a:pPr>
            <a:r>
              <a:rPr lang="en-US" sz="3600" dirty="0" smtClean="0"/>
              <a:t>Built and announced a partnership with Ed Fund to expand the Collegiate Bowl (details attached).</a:t>
            </a:r>
          </a:p>
          <a:p>
            <a:pPr marL="571500" indent="-571500">
              <a:buClr>
                <a:srgbClr val="FF0000"/>
              </a:buClr>
              <a:buFont typeface="Symbol" panose="05050102010706020507" pitchFamily="18" charset="2"/>
              <a:buChar char=""/>
            </a:pPr>
            <a:r>
              <a:rPr lang="en-US" sz="3600" dirty="0" smtClean="0"/>
              <a:t>Posted job for in-house PR coordinator and customer experience manager.</a:t>
            </a:r>
          </a:p>
          <a:p>
            <a:pPr marL="571500" indent="-571500">
              <a:buClr>
                <a:srgbClr val="FF0000"/>
              </a:buClr>
              <a:buFont typeface="Symbol" panose="05050102010706020507" pitchFamily="18" charset="2"/>
              <a:buChar char=""/>
            </a:pPr>
            <a:r>
              <a:rPr lang="en-US" sz="3600" dirty="0" smtClean="0"/>
              <a:t>Announced hotel cancellation fees for San Diego NABC.</a:t>
            </a:r>
          </a:p>
        </p:txBody>
      </p:sp>
    </p:spTree>
    <p:extLst>
      <p:ext uri="{BB962C8B-B14F-4D97-AF65-F5344CB8AC3E}">
        <p14:creationId xmlns:p14="http://schemas.microsoft.com/office/powerpoint/2010/main" val="26413352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en-US" b="1" dirty="0" smtClean="0">
                <a:solidFill>
                  <a:srgbClr val="002060"/>
                </a:solidFill>
              </a:rPr>
              <a:t>Marketing </a:t>
            </a:r>
            <a:r>
              <a:rPr lang="en-US" b="1" dirty="0" smtClean="0">
                <a:solidFill>
                  <a:srgbClr val="002060"/>
                </a:solidFill>
              </a:rPr>
              <a:t>Projects—cont.</a:t>
            </a:r>
            <a:endParaRPr lang="en-US" b="1" dirty="0">
              <a:solidFill>
                <a:srgbClr val="00206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71500" y="1295400"/>
            <a:ext cx="8001000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Clr>
                <a:srgbClr val="FF0000"/>
              </a:buClr>
              <a:buFont typeface="Symbol" panose="05050102010706020507" pitchFamily="18" charset="2"/>
              <a:buChar char=""/>
            </a:pPr>
            <a:r>
              <a:rPr lang="en-US" sz="3600" dirty="0" smtClean="0"/>
              <a:t>Started process to expand club service hours:</a:t>
            </a:r>
          </a:p>
          <a:p>
            <a:pPr marL="1028700" lvl="1" indent="-571500">
              <a:buFont typeface="Wingdings" panose="05000000000000000000" pitchFamily="2" charset="2"/>
              <a:buChar char="§"/>
            </a:pPr>
            <a:r>
              <a:rPr lang="en-US" sz="3200" dirty="0" smtClean="0"/>
              <a:t>Current 8-5 </a:t>
            </a:r>
            <a:r>
              <a:rPr lang="en-US" sz="3200" dirty="0" smtClean="0"/>
              <a:t>weekday-only </a:t>
            </a:r>
            <a:r>
              <a:rPr lang="en-US" sz="3200" dirty="0" smtClean="0"/>
              <a:t>hours do not meet needs of clubs.</a:t>
            </a:r>
          </a:p>
          <a:p>
            <a:pPr marL="1028700" lvl="1" indent="-571500">
              <a:buFont typeface="Wingdings" panose="05000000000000000000" pitchFamily="2" charset="2"/>
              <a:buChar char="§"/>
            </a:pPr>
            <a:r>
              <a:rPr lang="en-US" sz="3200" dirty="0" smtClean="0"/>
              <a:t>We will use a new 800 number and a reprogram of our phone system to expand our hours of service to both clubs and tournaments.</a:t>
            </a:r>
          </a:p>
          <a:p>
            <a:pPr marL="1028700" lvl="1" indent="-571500">
              <a:buFont typeface="Wingdings" panose="05000000000000000000" pitchFamily="2" charset="2"/>
              <a:buChar char="§"/>
            </a:pPr>
            <a:r>
              <a:rPr lang="en-US" sz="3200" dirty="0" smtClean="0"/>
              <a:t>First test will be </a:t>
            </a:r>
            <a:r>
              <a:rPr lang="en-US" sz="3200" dirty="0" smtClean="0"/>
              <a:t>week </a:t>
            </a:r>
            <a:r>
              <a:rPr lang="en-US" sz="3200" dirty="0" smtClean="0"/>
              <a:t>of September 11.</a:t>
            </a:r>
          </a:p>
          <a:p>
            <a:pPr marL="1028700" lvl="1" indent="-571500">
              <a:buFont typeface="Wingdings" panose="05000000000000000000" pitchFamily="2" charset="2"/>
              <a:buChar char="§"/>
            </a:pPr>
            <a:r>
              <a:rPr lang="en-US" sz="3200" dirty="0" smtClean="0"/>
              <a:t>Full rollout may occur by end of month.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8049516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en-US" b="1" dirty="0" smtClean="0">
                <a:solidFill>
                  <a:srgbClr val="002060"/>
                </a:solidFill>
              </a:rPr>
              <a:t>Marketing </a:t>
            </a:r>
            <a:r>
              <a:rPr lang="en-US" b="1" dirty="0" smtClean="0">
                <a:solidFill>
                  <a:srgbClr val="002060"/>
                </a:solidFill>
              </a:rPr>
              <a:t>Projects—cont.</a:t>
            </a:r>
            <a:endParaRPr lang="en-US" b="1" dirty="0">
              <a:solidFill>
                <a:srgbClr val="00206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71500" y="1295400"/>
            <a:ext cx="800100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Clr>
                <a:srgbClr val="FF0000"/>
              </a:buClr>
              <a:buFont typeface="Symbol" panose="05050102010706020507" pitchFamily="18" charset="2"/>
              <a:buChar char=""/>
            </a:pPr>
            <a:r>
              <a:rPr lang="en-US" sz="3600" dirty="0"/>
              <a:t>Newcomer survey (0-5 </a:t>
            </a:r>
            <a:r>
              <a:rPr lang="en-US" sz="3600" dirty="0" err="1"/>
              <a:t>masterpoints</a:t>
            </a:r>
            <a:r>
              <a:rPr lang="en-US" sz="3600" dirty="0"/>
              <a:t>):</a:t>
            </a:r>
          </a:p>
          <a:p>
            <a:pPr marL="1028700" lvl="1" indent="-571500">
              <a:buFont typeface="Wingdings" panose="05000000000000000000" pitchFamily="2" charset="2"/>
              <a:buChar char="§"/>
            </a:pPr>
            <a:r>
              <a:rPr lang="en-US" sz="3200" dirty="0"/>
              <a:t>23,000 members have 0-5 points.</a:t>
            </a:r>
          </a:p>
          <a:p>
            <a:pPr marL="1485900" lvl="2" indent="-571500">
              <a:buFont typeface="Courier New" panose="02070309020205020404" pitchFamily="49" charset="0"/>
              <a:buChar char="o"/>
            </a:pPr>
            <a:r>
              <a:rPr lang="en-US" sz="2800" dirty="0"/>
              <a:t>Online survey sent to 18,000 newcomers. 2,200 responded.</a:t>
            </a:r>
          </a:p>
          <a:p>
            <a:pPr marL="1485900" lvl="2" indent="-571500">
              <a:buFont typeface="Courier New" panose="02070309020205020404" pitchFamily="49" charset="0"/>
              <a:buChar char="o"/>
            </a:pPr>
            <a:r>
              <a:rPr lang="en-US" sz="2800" dirty="0"/>
              <a:t>~2,500 do not want </a:t>
            </a:r>
            <a:r>
              <a:rPr lang="en-US" sz="2800" dirty="0" smtClean="0"/>
              <a:t>email</a:t>
            </a:r>
            <a:r>
              <a:rPr lang="en-US" sz="2800" dirty="0"/>
              <a:t>. ~2,500 have no email on file.</a:t>
            </a:r>
          </a:p>
          <a:p>
            <a:pPr marL="1485900" lvl="2" indent="-571500">
              <a:buFont typeface="Courier New" panose="02070309020205020404" pitchFamily="49" charset="0"/>
              <a:buChar char="o"/>
            </a:pPr>
            <a:r>
              <a:rPr lang="en-US" sz="2800" dirty="0"/>
              <a:t>Called 680 without emails: 77 survey responses and </a:t>
            </a:r>
            <a:r>
              <a:rPr lang="en-US" sz="2800" dirty="0" smtClean="0"/>
              <a:t>emails </a:t>
            </a:r>
            <a:r>
              <a:rPr lang="en-US" sz="2800" dirty="0"/>
              <a:t>recovered.</a:t>
            </a:r>
          </a:p>
          <a:p>
            <a:pPr marL="571500" indent="-571500">
              <a:buClr>
                <a:srgbClr val="FF0000"/>
              </a:buClr>
              <a:buFont typeface="Symbol" panose="05050102010706020507" pitchFamily="18" charset="2"/>
              <a:buChar char=""/>
            </a:pPr>
            <a:r>
              <a:rPr lang="en-US" sz="3600" dirty="0"/>
              <a:t>Called 1,460 lapsed members in August. ~ 100 renewals resulted 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17789317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en-US" b="1" dirty="0" smtClean="0">
                <a:solidFill>
                  <a:srgbClr val="002060"/>
                </a:solidFill>
              </a:rPr>
              <a:t>Marketing </a:t>
            </a:r>
            <a:r>
              <a:rPr lang="en-US" b="1" dirty="0" smtClean="0">
                <a:solidFill>
                  <a:srgbClr val="002060"/>
                </a:solidFill>
              </a:rPr>
              <a:t>Projects—cont</a:t>
            </a:r>
            <a:r>
              <a:rPr lang="en-US" b="1" dirty="0">
                <a:solidFill>
                  <a:srgbClr val="002060"/>
                </a:solidFill>
              </a:rPr>
              <a:t>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71500" y="1295400"/>
            <a:ext cx="800100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Clr>
                <a:srgbClr val="FF0000"/>
              </a:buClr>
              <a:buFont typeface="Symbol" panose="05050102010706020507" pitchFamily="18" charset="2"/>
              <a:buChar char=""/>
            </a:pPr>
            <a:r>
              <a:rPr lang="en-US" sz="3600" dirty="0"/>
              <a:t>Installed new Customer Relationship Management (CRM) software.</a:t>
            </a:r>
          </a:p>
          <a:p>
            <a:pPr marL="571500" indent="-571500">
              <a:buClr>
                <a:srgbClr val="FF0000"/>
              </a:buClr>
              <a:buFont typeface="Symbol" panose="05050102010706020507" pitchFamily="18" charset="2"/>
              <a:buChar char=""/>
            </a:pPr>
            <a:r>
              <a:rPr lang="en-US" sz="3600" dirty="0"/>
              <a:t>Named CRM project manager: Carol Robertson. Carol leads a cross-functional team from accounting, IT and marketing.</a:t>
            </a:r>
          </a:p>
          <a:p>
            <a:pPr marL="571500" indent="-571500">
              <a:buClr>
                <a:srgbClr val="FF0000"/>
              </a:buClr>
              <a:buFont typeface="Symbol" panose="05050102010706020507" pitchFamily="18" charset="2"/>
              <a:buChar char=""/>
            </a:pPr>
            <a:r>
              <a:rPr lang="en-US" sz="3600" dirty="0"/>
              <a:t>Scheduling training of ACBL staff.</a:t>
            </a:r>
          </a:p>
          <a:p>
            <a:pPr marL="571500" indent="-571500">
              <a:buClr>
                <a:srgbClr val="FF0000"/>
              </a:buClr>
              <a:buFont typeface="Symbol" panose="05050102010706020507" pitchFamily="18" charset="2"/>
              <a:buChar char=""/>
            </a:pPr>
            <a:r>
              <a:rPr lang="en-US" sz="3600" dirty="0"/>
              <a:t>Studying migration of data from AS/400 into the new CRM.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23934355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  <a:noFill/>
          <a:ln w="12700"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r>
              <a:rPr lang="en-US" b="1" dirty="0" smtClean="0">
                <a:solidFill>
                  <a:srgbClr val="7030A0"/>
                </a:solidFill>
              </a:rPr>
              <a:t>Operations Projects</a:t>
            </a:r>
            <a:endParaRPr lang="en-US" b="1" dirty="0">
              <a:solidFill>
                <a:srgbClr val="7030A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71500" y="1295400"/>
            <a:ext cx="800100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Symbol" panose="05050102010706020507" pitchFamily="18" charset="2"/>
              <a:buChar char=""/>
            </a:pPr>
            <a:r>
              <a:rPr lang="en-US" sz="3600" dirty="0" smtClean="0"/>
              <a:t>Clarified that all tournament DiCs must be ACBL employees.</a:t>
            </a:r>
          </a:p>
          <a:p>
            <a:pPr marL="571500" indent="-571500">
              <a:buFont typeface="Symbol" panose="05050102010706020507" pitchFamily="18" charset="2"/>
              <a:buChar char=""/>
            </a:pPr>
            <a:r>
              <a:rPr lang="en-US" sz="3600" dirty="0" smtClean="0"/>
              <a:t>Offered support to two “troubled” tournaments. Both appear to be fine.</a:t>
            </a:r>
          </a:p>
          <a:p>
            <a:pPr marL="571500" indent="-571500">
              <a:buFont typeface="Symbol" panose="05050102010706020507" pitchFamily="18" charset="2"/>
              <a:buChar char=""/>
            </a:pPr>
            <a:r>
              <a:rPr lang="en-US" sz="3600" dirty="0" smtClean="0"/>
              <a:t>Diagnosed source of some scoring, seeding, and other issues at Toronto NABC and shared report with players.</a:t>
            </a:r>
          </a:p>
          <a:p>
            <a:pPr marL="571500" indent="-571500">
              <a:buFont typeface="Symbol" panose="05050102010706020507" pitchFamily="18" charset="2"/>
              <a:buChar char=""/>
            </a:pPr>
            <a:r>
              <a:rPr lang="en-US" sz="3600" dirty="0" smtClean="0"/>
              <a:t>Found 140 more rooms for San Diego NABC, without exposure to attrition.</a:t>
            </a:r>
          </a:p>
        </p:txBody>
      </p:sp>
    </p:spTree>
    <p:extLst>
      <p:ext uri="{BB962C8B-B14F-4D97-AF65-F5344CB8AC3E}">
        <p14:creationId xmlns:p14="http://schemas.microsoft.com/office/powerpoint/2010/main" val="2575540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  <a:noFill/>
          <a:ln w="12700"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r>
              <a:rPr lang="en-US" b="1" dirty="0" smtClean="0">
                <a:solidFill>
                  <a:srgbClr val="7030A0"/>
                </a:solidFill>
              </a:rPr>
              <a:t>Operations Projects—cont.</a:t>
            </a:r>
            <a:endParaRPr lang="en-US" b="1" dirty="0">
              <a:solidFill>
                <a:srgbClr val="7030A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71500" y="1295400"/>
            <a:ext cx="8001000" cy="52014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Symbol" panose="05050102010706020507" pitchFamily="18" charset="2"/>
              <a:buChar char=""/>
            </a:pPr>
            <a:r>
              <a:rPr lang="en-US" sz="3600" dirty="0" smtClean="0"/>
              <a:t>Launched second employee survey—field employees (see attached results).</a:t>
            </a:r>
          </a:p>
          <a:p>
            <a:pPr marL="571500" indent="-571500">
              <a:buFont typeface="Symbol" panose="05050102010706020507" pitchFamily="18" charset="2"/>
              <a:buChar char=""/>
            </a:pPr>
            <a:r>
              <a:rPr lang="en-US" sz="3600" dirty="0" smtClean="0"/>
              <a:t>Supported Anti-Cheating Committee</a:t>
            </a:r>
          </a:p>
          <a:p>
            <a:pPr marL="1028700" lvl="1" indent="-571500">
              <a:buFont typeface="Wingdings" panose="05000000000000000000" pitchFamily="2" charset="2"/>
              <a:buChar char="§"/>
            </a:pPr>
            <a:r>
              <a:rPr lang="en-US" sz="3200" dirty="0"/>
              <a:t>Offered contract to video support person.</a:t>
            </a:r>
          </a:p>
          <a:p>
            <a:pPr marL="1028700" lvl="1" indent="-571500">
              <a:buFont typeface="Wingdings" panose="05000000000000000000" pitchFamily="2" charset="2"/>
              <a:buChar char="§"/>
            </a:pPr>
            <a:r>
              <a:rPr lang="en-US" sz="3200" dirty="0"/>
              <a:t>Invited another player to join committee.</a:t>
            </a:r>
          </a:p>
          <a:p>
            <a:pPr marL="1028700" lvl="1" indent="-571500">
              <a:buFont typeface="Wingdings" panose="05000000000000000000" pitchFamily="2" charset="2"/>
              <a:buChar char="§"/>
            </a:pPr>
            <a:r>
              <a:rPr lang="en-US" sz="3200" dirty="0"/>
              <a:t>Delivered player memos from </a:t>
            </a:r>
            <a:r>
              <a:rPr lang="en-US" sz="3200" dirty="0" smtClean="0"/>
              <a:t>Toronto.</a:t>
            </a:r>
            <a:endParaRPr lang="en-US" sz="3200" dirty="0"/>
          </a:p>
          <a:p>
            <a:pPr marL="1028700" lvl="1" indent="-571500">
              <a:buFont typeface="Wingdings" panose="05000000000000000000" pitchFamily="2" charset="2"/>
              <a:buChar char="§"/>
            </a:pPr>
            <a:r>
              <a:rPr lang="en-US" sz="3200" dirty="0"/>
              <a:t>Reviewed procedures for </a:t>
            </a:r>
            <a:r>
              <a:rPr lang="en-US" sz="3200" dirty="0" smtClean="0"/>
              <a:t>working </a:t>
            </a:r>
            <a:r>
              <a:rPr lang="en-US" sz="3200" dirty="0"/>
              <a:t>with other organizations.</a:t>
            </a:r>
          </a:p>
        </p:txBody>
      </p:sp>
    </p:spTree>
    <p:extLst>
      <p:ext uri="{BB962C8B-B14F-4D97-AF65-F5344CB8AC3E}">
        <p14:creationId xmlns:p14="http://schemas.microsoft.com/office/powerpoint/2010/main" val="27316778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  <a:noFill/>
          <a:ln w="12700"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r>
              <a:rPr lang="en-US" b="1" dirty="0" smtClean="0">
                <a:solidFill>
                  <a:srgbClr val="7030A0"/>
                </a:solidFill>
              </a:rPr>
              <a:t>Operations Projects—cont.</a:t>
            </a:r>
            <a:endParaRPr lang="en-US" b="1" dirty="0">
              <a:solidFill>
                <a:srgbClr val="7030A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71500" y="1295400"/>
            <a:ext cx="80010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Symbol" panose="05050102010706020507" pitchFamily="18" charset="2"/>
              <a:buChar char=""/>
            </a:pPr>
            <a:r>
              <a:rPr lang="en-US" sz="3600" dirty="0" smtClean="0"/>
              <a:t>Publicized anti-vaping policy.</a:t>
            </a:r>
          </a:p>
          <a:p>
            <a:pPr marL="571500" indent="-571500">
              <a:buFont typeface="Symbol" panose="05050102010706020507" pitchFamily="18" charset="2"/>
              <a:buChar char=""/>
            </a:pPr>
            <a:r>
              <a:rPr lang="en-US" sz="3600" dirty="0" smtClean="0"/>
              <a:t>Researched ABA masterpoint integration issue. </a:t>
            </a:r>
            <a:r>
              <a:rPr lang="en-US" sz="3600" dirty="0"/>
              <a:t> </a:t>
            </a:r>
            <a:r>
              <a:rPr lang="en-US" sz="3600" dirty="0" smtClean="0"/>
              <a:t>Hope to publish a firm conversion ratio in September.</a:t>
            </a:r>
          </a:p>
          <a:p>
            <a:pPr marL="571500" indent="-571500">
              <a:buFont typeface="Symbol" panose="05050102010706020507" pitchFamily="18" charset="2"/>
              <a:buChar char=""/>
            </a:pPr>
            <a:r>
              <a:rPr lang="en-US" sz="3600" dirty="0" smtClean="0"/>
              <a:t>Set standard for tables / TD (15 - 20).</a:t>
            </a:r>
          </a:p>
          <a:p>
            <a:pPr marL="571500" indent="-571500">
              <a:buFont typeface="Symbol" panose="05050102010706020507" pitchFamily="18" charset="2"/>
              <a:buChar char=""/>
            </a:pPr>
            <a:r>
              <a:rPr lang="en-US" sz="3600" dirty="0" smtClean="0"/>
              <a:t>Shared BBO contract terms with Districts and units (will help avoid conflicts with our BBO agreement).</a:t>
            </a:r>
          </a:p>
        </p:txBody>
      </p:sp>
    </p:spTree>
    <p:extLst>
      <p:ext uri="{BB962C8B-B14F-4D97-AF65-F5344CB8AC3E}">
        <p14:creationId xmlns:p14="http://schemas.microsoft.com/office/powerpoint/2010/main" val="746248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  <a:noFill/>
          <a:ln w="12700"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r>
              <a:rPr lang="en-US" b="1" dirty="0" smtClean="0">
                <a:solidFill>
                  <a:srgbClr val="7030A0"/>
                </a:solidFill>
              </a:rPr>
              <a:t>Operations Projects—cont.</a:t>
            </a:r>
            <a:endParaRPr lang="en-US" b="1" dirty="0">
              <a:solidFill>
                <a:srgbClr val="7030A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71500" y="1295400"/>
            <a:ext cx="800100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Symbol" panose="05050102010706020507" pitchFamily="18" charset="2"/>
              <a:buChar char=""/>
            </a:pPr>
            <a:r>
              <a:rPr lang="en-US" sz="3600" dirty="0" smtClean="0"/>
              <a:t>Collaborated with Tournament </a:t>
            </a:r>
            <a:r>
              <a:rPr lang="en-US" sz="3600" dirty="0" smtClean="0"/>
              <a:t>Task </a:t>
            </a:r>
            <a:r>
              <a:rPr lang="en-US" sz="3600" dirty="0" smtClean="0"/>
              <a:t>Force (TTF) </a:t>
            </a:r>
            <a:r>
              <a:rPr lang="en-US" sz="3600" dirty="0" smtClean="0"/>
              <a:t>on short </a:t>
            </a:r>
            <a:r>
              <a:rPr lang="en-US" sz="3600" dirty="0" smtClean="0"/>
              <a:t>term fixes for tournament attendance decline</a:t>
            </a:r>
            <a:r>
              <a:rPr lang="en-US" sz="3600" dirty="0" smtClean="0"/>
              <a:t>.</a:t>
            </a:r>
          </a:p>
          <a:p>
            <a:pPr marL="571500" indent="-571500">
              <a:buFont typeface="Symbol" panose="05050102010706020507" pitchFamily="18" charset="2"/>
              <a:buChar char=""/>
            </a:pPr>
            <a:r>
              <a:rPr lang="en-US" sz="3600" dirty="0" smtClean="0"/>
              <a:t>Received TTF input (attached markup).</a:t>
            </a:r>
            <a:endParaRPr lang="en-US" sz="3600" dirty="0" smtClean="0"/>
          </a:p>
          <a:p>
            <a:pPr marL="571500" indent="-571500">
              <a:buFont typeface="Symbol" panose="05050102010706020507" pitchFamily="18" charset="2"/>
              <a:buChar char=""/>
            </a:pPr>
            <a:r>
              <a:rPr lang="en-US" sz="3600" dirty="0" smtClean="0"/>
              <a:t>After Board reviews and comments, Staff </a:t>
            </a:r>
            <a:r>
              <a:rPr lang="en-US" sz="3600" dirty="0" smtClean="0"/>
              <a:t>will </a:t>
            </a:r>
            <a:r>
              <a:rPr lang="en-US" sz="3600" dirty="0" smtClean="0"/>
              <a:t>start implementing items in September and October.</a:t>
            </a:r>
          </a:p>
          <a:p>
            <a:pPr marL="571500" indent="-571500">
              <a:buFont typeface="Symbol" panose="05050102010706020507" pitchFamily="18" charset="2"/>
              <a:buChar char=""/>
            </a:pPr>
            <a:r>
              <a:rPr lang="en-US" sz="3600" dirty="0" smtClean="0"/>
              <a:t>Some items will require </a:t>
            </a:r>
            <a:r>
              <a:rPr lang="en-US" sz="3600" dirty="0" smtClean="0"/>
              <a:t>Board action in San Diego.</a:t>
            </a:r>
          </a:p>
        </p:txBody>
      </p:sp>
    </p:spTree>
    <p:extLst>
      <p:ext uri="{BB962C8B-B14F-4D97-AF65-F5344CB8AC3E}">
        <p14:creationId xmlns:p14="http://schemas.microsoft.com/office/powerpoint/2010/main" val="2541493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  <a:solidFill>
            <a:srgbClr val="92D050"/>
          </a:solidFill>
        </p:spPr>
        <p:txBody>
          <a:bodyPr>
            <a:normAutofit/>
          </a:bodyPr>
          <a:lstStyle/>
          <a:p>
            <a:r>
              <a:rPr lang="en-US" b="1" dirty="0" smtClean="0">
                <a:solidFill>
                  <a:schemeClr val="bg1"/>
                </a:solidFill>
              </a:rPr>
              <a:t>Technology Projects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71500" y="1295400"/>
            <a:ext cx="81915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Clr>
                <a:srgbClr val="FF0000"/>
              </a:buClr>
              <a:buFont typeface="Symbol" panose="05050102010706020507" pitchFamily="18" charset="2"/>
              <a:buChar char=""/>
            </a:pPr>
            <a:r>
              <a:rPr lang="en-US" sz="3600" dirty="0" smtClean="0"/>
              <a:t>Reviewed Board Office 365 email issues.  Resolved them and confirmed the system </a:t>
            </a:r>
            <a:r>
              <a:rPr lang="en-US" sz="3600" dirty="0" smtClean="0"/>
              <a:t>works.</a:t>
            </a:r>
            <a:endParaRPr lang="en-US" sz="3600" dirty="0" smtClean="0"/>
          </a:p>
          <a:p>
            <a:pPr marL="571500" indent="-571500">
              <a:buClr>
                <a:srgbClr val="FF0000"/>
              </a:buClr>
              <a:buFont typeface="Symbol" panose="05050102010706020507" pitchFamily="18" charset="2"/>
              <a:buChar char=""/>
            </a:pPr>
            <a:r>
              <a:rPr lang="en-US" sz="3600" dirty="0" smtClean="0"/>
              <a:t>Upgraded all of HQs computers.  Rolling out an upgrade to all TDs.</a:t>
            </a:r>
          </a:p>
          <a:p>
            <a:pPr marL="571500" indent="-571500">
              <a:buClr>
                <a:srgbClr val="FF0000"/>
              </a:buClr>
              <a:buFont typeface="Symbol" panose="05050102010706020507" pitchFamily="18" charset="2"/>
              <a:buChar char=""/>
            </a:pPr>
            <a:r>
              <a:rPr lang="en-US" sz="3600" dirty="0" smtClean="0"/>
              <a:t>Tested a “director call” feature on Bridgemates.  Found some problems with it, but we may be able to fix them.</a:t>
            </a:r>
          </a:p>
        </p:txBody>
      </p:sp>
    </p:spTree>
    <p:extLst>
      <p:ext uri="{BB962C8B-B14F-4D97-AF65-F5344CB8AC3E}">
        <p14:creationId xmlns:p14="http://schemas.microsoft.com/office/powerpoint/2010/main" val="9611582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  <a:solidFill>
            <a:srgbClr val="92D050"/>
          </a:solidFill>
        </p:spPr>
        <p:txBody>
          <a:bodyPr>
            <a:normAutofit/>
          </a:bodyPr>
          <a:lstStyle/>
          <a:p>
            <a:r>
              <a:rPr lang="en-US" b="1" dirty="0" smtClean="0">
                <a:solidFill>
                  <a:schemeClr val="bg1"/>
                </a:solidFill>
              </a:rPr>
              <a:t>Technology Projects—cont.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71500" y="1295400"/>
            <a:ext cx="8191500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Clr>
                <a:srgbClr val="FF0000"/>
              </a:buClr>
              <a:buFont typeface="Symbol" panose="05050102010706020507" pitchFamily="18" charset="2"/>
              <a:buChar char=""/>
            </a:pPr>
            <a:r>
              <a:rPr lang="en-US" sz="3600" dirty="0" smtClean="0"/>
              <a:t>Developed an electronic </a:t>
            </a:r>
            <a:r>
              <a:rPr lang="en-US" sz="3600" dirty="0" smtClean="0"/>
              <a:t>ticket </a:t>
            </a:r>
            <a:r>
              <a:rPr lang="en-US" sz="3600" dirty="0" smtClean="0"/>
              <a:t>purchase solution.</a:t>
            </a:r>
          </a:p>
          <a:p>
            <a:pPr marL="1028700" lvl="1" indent="-571500">
              <a:buFont typeface="Wingdings" panose="05000000000000000000" pitchFamily="2" charset="2"/>
              <a:buChar char="§"/>
            </a:pPr>
            <a:r>
              <a:rPr lang="en-US" sz="3200" dirty="0" smtClean="0"/>
              <a:t>Players will be able to buy </a:t>
            </a:r>
            <a:r>
              <a:rPr lang="en-US" sz="3200" dirty="0" smtClean="0"/>
              <a:t>tickets </a:t>
            </a:r>
            <a:r>
              <a:rPr lang="en-US" sz="3200" dirty="0" smtClean="0"/>
              <a:t>for some events in Tunica using a credit card.</a:t>
            </a:r>
          </a:p>
          <a:p>
            <a:pPr marL="1028700" lvl="1" indent="-571500">
              <a:buFont typeface="Wingdings" panose="05000000000000000000" pitchFamily="2" charset="2"/>
              <a:buChar char="§"/>
            </a:pPr>
            <a:r>
              <a:rPr lang="en-US" sz="3200" dirty="0" smtClean="0"/>
              <a:t>TDs will see these “reservations” and be able to integrate them into their games.</a:t>
            </a:r>
          </a:p>
          <a:p>
            <a:pPr marL="1028700" lvl="1" indent="-571500">
              <a:buFont typeface="Wingdings" panose="05000000000000000000" pitchFamily="2" charset="2"/>
              <a:buChar char="§"/>
            </a:pPr>
            <a:r>
              <a:rPr lang="en-US" sz="3200" dirty="0" smtClean="0"/>
              <a:t>Extra fees will be absorbed by ACBL.</a:t>
            </a:r>
          </a:p>
          <a:p>
            <a:pPr marL="571500" indent="-571500">
              <a:buClr>
                <a:srgbClr val="FF0000"/>
              </a:buClr>
              <a:buFont typeface="Symbol" panose="05050102010706020507" pitchFamily="18" charset="2"/>
              <a:buChar char=""/>
            </a:pPr>
            <a:r>
              <a:rPr lang="en-US" sz="3600" dirty="0" smtClean="0"/>
              <a:t>Next test will also include advance, on-line purchase.</a:t>
            </a:r>
          </a:p>
        </p:txBody>
      </p:sp>
    </p:spTree>
    <p:extLst>
      <p:ext uri="{BB962C8B-B14F-4D97-AF65-F5344CB8AC3E}">
        <p14:creationId xmlns:p14="http://schemas.microsoft.com/office/powerpoint/2010/main" val="41960148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  <a:solidFill>
            <a:srgbClr val="92D050"/>
          </a:solidFill>
        </p:spPr>
        <p:txBody>
          <a:bodyPr>
            <a:normAutofit/>
          </a:bodyPr>
          <a:lstStyle/>
          <a:p>
            <a:r>
              <a:rPr lang="en-US" b="1" dirty="0" smtClean="0">
                <a:solidFill>
                  <a:schemeClr val="bg1"/>
                </a:solidFill>
              </a:rPr>
              <a:t>Technology Projects—cont.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71500" y="1295400"/>
            <a:ext cx="8191500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Clr>
                <a:srgbClr val="FF0000"/>
              </a:buClr>
              <a:buFont typeface="Symbol" panose="05050102010706020507" pitchFamily="18" charset="2"/>
              <a:buChar char=""/>
            </a:pPr>
            <a:r>
              <a:rPr lang="en-US" sz="3600" dirty="0" smtClean="0"/>
              <a:t>Made progress on new </a:t>
            </a:r>
            <a:r>
              <a:rPr lang="en-US" sz="3600" dirty="0" smtClean="0"/>
              <a:t>KO/Swiss </a:t>
            </a:r>
            <a:r>
              <a:rPr lang="en-US" sz="3600" dirty="0" smtClean="0"/>
              <a:t>game management system.</a:t>
            </a:r>
          </a:p>
          <a:p>
            <a:pPr marL="1028700" lvl="1" indent="-571500">
              <a:buFont typeface="Wingdings" panose="05000000000000000000" pitchFamily="2" charset="2"/>
              <a:buChar char="§"/>
            </a:pPr>
            <a:r>
              <a:rPr lang="en-US" sz="3200" dirty="0" smtClean="0"/>
              <a:t>Uses Bridgemates to record player information and direct movement.</a:t>
            </a:r>
          </a:p>
          <a:p>
            <a:pPr marL="1028700" lvl="1" indent="-571500">
              <a:buFont typeface="Wingdings" panose="05000000000000000000" pitchFamily="2" charset="2"/>
              <a:buChar char="§"/>
            </a:pPr>
            <a:r>
              <a:rPr lang="en-US" sz="3200" dirty="0" smtClean="0"/>
              <a:t>Integrates with projector display system (so players can easily </a:t>
            </a:r>
            <a:r>
              <a:rPr lang="en-US" sz="3200" dirty="0" smtClean="0"/>
              <a:t>track </a:t>
            </a:r>
            <a:r>
              <a:rPr lang="en-US" sz="3200" dirty="0" smtClean="0"/>
              <a:t>progress).</a:t>
            </a:r>
          </a:p>
          <a:p>
            <a:pPr marL="1028700" lvl="1" indent="-571500">
              <a:buFont typeface="Wingdings" panose="05000000000000000000" pitchFamily="2" charset="2"/>
              <a:buChar char="§"/>
            </a:pPr>
            <a:r>
              <a:rPr lang="en-US" sz="3200" dirty="0" smtClean="0"/>
              <a:t>Tested Swiss in </a:t>
            </a:r>
            <a:r>
              <a:rPr lang="en-US" sz="3200" dirty="0" smtClean="0"/>
              <a:t>Milwaukee.</a:t>
            </a:r>
            <a:endParaRPr lang="en-US" sz="3200" dirty="0" smtClean="0"/>
          </a:p>
          <a:p>
            <a:pPr marL="571500" indent="-571500">
              <a:buClr>
                <a:srgbClr val="FF0000"/>
              </a:buClr>
              <a:buFont typeface="Symbol" panose="05050102010706020507" pitchFamily="18" charset="2"/>
              <a:buChar char=""/>
            </a:pPr>
            <a:r>
              <a:rPr lang="en-US" sz="3600" dirty="0" smtClean="0"/>
              <a:t>KO </a:t>
            </a:r>
            <a:r>
              <a:rPr lang="en-US" sz="3600" dirty="0" smtClean="0"/>
              <a:t>should be ready and tested before Charlotte regional.  Hope to use whole system in San Diego.</a:t>
            </a:r>
          </a:p>
        </p:txBody>
      </p:sp>
    </p:spTree>
    <p:extLst>
      <p:ext uri="{BB962C8B-B14F-4D97-AF65-F5344CB8AC3E}">
        <p14:creationId xmlns:p14="http://schemas.microsoft.com/office/powerpoint/2010/main" val="40285239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  <a:solidFill>
            <a:srgbClr val="92D050"/>
          </a:solidFill>
        </p:spPr>
        <p:txBody>
          <a:bodyPr>
            <a:normAutofit/>
          </a:bodyPr>
          <a:lstStyle/>
          <a:p>
            <a:r>
              <a:rPr lang="en-US" b="1" dirty="0" smtClean="0">
                <a:solidFill>
                  <a:schemeClr val="bg1"/>
                </a:solidFill>
              </a:rPr>
              <a:t>Technology Projects—cont.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71500" y="1295400"/>
            <a:ext cx="819150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Clr>
                <a:srgbClr val="FF0000"/>
              </a:buClr>
              <a:buFont typeface="Symbol" panose="05050102010706020507" pitchFamily="18" charset="2"/>
              <a:buChar char=""/>
            </a:pPr>
            <a:r>
              <a:rPr lang="en-US" sz="3600" dirty="0" smtClean="0"/>
              <a:t>Completed </a:t>
            </a:r>
            <a:r>
              <a:rPr lang="en-US" sz="3600" dirty="0" smtClean="0"/>
              <a:t>some </a:t>
            </a:r>
            <a:r>
              <a:rPr lang="en-US" sz="3600" dirty="0" smtClean="0"/>
              <a:t>aspects of game file ingestion and validation system.</a:t>
            </a:r>
          </a:p>
          <a:p>
            <a:pPr marL="571500" indent="-571500">
              <a:buClr>
                <a:srgbClr val="FF0000"/>
              </a:buClr>
              <a:buFont typeface="Symbol" panose="05050102010706020507" pitchFamily="18" charset="2"/>
              <a:buChar char=""/>
            </a:pPr>
            <a:r>
              <a:rPr lang="en-US" sz="3600" dirty="0" smtClean="0"/>
              <a:t>Completed </a:t>
            </a:r>
            <a:r>
              <a:rPr lang="en-US" sz="3600" dirty="0" smtClean="0"/>
              <a:t>most of club pair game</a:t>
            </a:r>
            <a:r>
              <a:rPr lang="en-US" sz="3600" dirty="0" smtClean="0"/>
              <a:t> parts </a:t>
            </a:r>
            <a:r>
              <a:rPr lang="en-US" sz="3600" dirty="0" smtClean="0"/>
              <a:t>of masterpoint engine.</a:t>
            </a:r>
          </a:p>
          <a:p>
            <a:pPr marL="571500" indent="-571500">
              <a:buClr>
                <a:srgbClr val="FF0000"/>
              </a:buClr>
              <a:buFont typeface="Symbol" panose="05050102010706020507" pitchFamily="18" charset="2"/>
              <a:buChar char=""/>
            </a:pPr>
            <a:r>
              <a:rPr lang="en-US" sz="3600" dirty="0" smtClean="0"/>
              <a:t>We </a:t>
            </a:r>
            <a:r>
              <a:rPr lang="en-US" sz="3600" dirty="0" smtClean="0"/>
              <a:t>are working towards supporting </a:t>
            </a:r>
            <a:r>
              <a:rPr lang="en-US" sz="3600" dirty="0" smtClean="0"/>
              <a:t>new game management scoring engines that can replace </a:t>
            </a:r>
            <a:r>
              <a:rPr lang="en-US" sz="3600" dirty="0" err="1" smtClean="0"/>
              <a:t>ACBLScore</a:t>
            </a:r>
            <a:r>
              <a:rPr lang="en-US" sz="3600" dirty="0" smtClean="0"/>
              <a:t>.</a:t>
            </a:r>
          </a:p>
          <a:p>
            <a:pPr marL="571500" indent="-571500">
              <a:buClr>
                <a:srgbClr val="FF0000"/>
              </a:buClr>
              <a:buFont typeface="Symbol" panose="05050102010706020507" pitchFamily="18" charset="2"/>
              <a:buChar char=""/>
            </a:pPr>
            <a:r>
              <a:rPr lang="en-US" sz="3600" dirty="0" smtClean="0"/>
              <a:t>Expect to test and certify at least two new engines by end of year.</a:t>
            </a:r>
          </a:p>
        </p:txBody>
      </p:sp>
    </p:spTree>
    <p:extLst>
      <p:ext uri="{BB962C8B-B14F-4D97-AF65-F5344CB8AC3E}">
        <p14:creationId xmlns:p14="http://schemas.microsoft.com/office/powerpoint/2010/main" val="39080737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868362"/>
          </a:xfrm>
          <a:gradFill flip="none" rotWithShape="1">
            <a:gsLst>
              <a:gs pos="0">
                <a:schemeClr val="accent3">
                  <a:lumMod val="5000"/>
                  <a:lumOff val="95000"/>
                </a:schemeClr>
              </a:gs>
              <a:gs pos="74000">
                <a:schemeClr val="accent3">
                  <a:lumMod val="45000"/>
                  <a:lumOff val="55000"/>
                </a:schemeClr>
              </a:gs>
              <a:gs pos="83000">
                <a:schemeClr val="accent3">
                  <a:lumMod val="45000"/>
                  <a:lumOff val="55000"/>
                </a:schemeClr>
              </a:gs>
              <a:gs pos="100000">
                <a:schemeClr val="accent3">
                  <a:lumMod val="30000"/>
                  <a:lumOff val="70000"/>
                </a:schemeClr>
              </a:gs>
            </a:gsLst>
            <a:lin ang="5400000" scaled="1"/>
            <a:tileRect/>
          </a:gradFill>
        </p:spPr>
        <p:txBody>
          <a:bodyPr>
            <a:normAutofit/>
          </a:bodyPr>
          <a:lstStyle/>
          <a:p>
            <a:r>
              <a:rPr lang="en-US" b="1" dirty="0" smtClean="0"/>
              <a:t>Financial Effects of August Activity</a:t>
            </a:r>
            <a:endParaRPr lang="en-US" b="1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9465377"/>
              </p:ext>
            </p:extLst>
          </p:nvPr>
        </p:nvGraphicFramePr>
        <p:xfrm>
          <a:off x="342900" y="1171575"/>
          <a:ext cx="8458200" cy="475488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5029200"/>
                <a:gridCol w="1752600"/>
                <a:gridCol w="1676400"/>
              </a:tblGrid>
              <a:tr h="370840">
                <a:tc rowSpan="2">
                  <a:txBody>
                    <a:bodyPr/>
                    <a:lstStyle/>
                    <a:p>
                      <a:r>
                        <a:rPr lang="en-US" sz="2000" dirty="0" smtClean="0"/>
                        <a:t>Change ($ Added</a:t>
                      </a:r>
                      <a:r>
                        <a:rPr lang="en-US" sz="2000" baseline="0" dirty="0" smtClean="0"/>
                        <a:t> or Lost)</a:t>
                      </a:r>
                      <a:endParaRPr lang="en-US" sz="20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Rough $ 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+/- </a:t>
                      </a:r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Vs</a:t>
                      </a:r>
                      <a:r>
                        <a:rPr lang="en-US" sz="20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Baseline</a:t>
                      </a:r>
                      <a:endParaRPr lang="en-US" sz="20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sz="32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endParaRPr 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2017</a:t>
                      </a:r>
                      <a:endParaRPr lang="en-US" sz="20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20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2018</a:t>
                      </a:r>
                      <a:endParaRPr lang="en-US" sz="20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3">
                        <a:lumMod val="7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Hotel cancellation policy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+7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+21</a:t>
                      </a:r>
                      <a:endParaRPr lang="en-US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Expanded Collegiate Bowl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-</a:t>
                      </a:r>
                      <a:r>
                        <a:rPr lang="en-US" sz="2000" dirty="0" smtClean="0"/>
                        <a:t>15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-</a:t>
                      </a:r>
                      <a:r>
                        <a:rPr lang="en-US" sz="2000" dirty="0" smtClean="0"/>
                        <a:t>30</a:t>
                      </a:r>
                      <a:endParaRPr lang="en-US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Hire</a:t>
                      </a:r>
                      <a:r>
                        <a:rPr lang="en-US" sz="2000" baseline="0" dirty="0" smtClean="0"/>
                        <a:t> National Recorder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+48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Cut staff travel to NABC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+20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+60</a:t>
                      </a:r>
                      <a:endParaRPr lang="en-US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More generous</a:t>
                      </a:r>
                      <a:r>
                        <a:rPr lang="en-US" sz="2000" baseline="0" dirty="0" smtClean="0"/>
                        <a:t> holiday policy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-</a:t>
                      </a:r>
                      <a:r>
                        <a:rPr lang="en-US" sz="2000" dirty="0" smtClean="0"/>
                        <a:t>17</a:t>
                      </a:r>
                      <a:endParaRPr lang="en-US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Shift PR in-house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-3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-39</a:t>
                      </a:r>
                      <a:endParaRPr lang="en-US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E-ticket</a:t>
                      </a:r>
                      <a:r>
                        <a:rPr lang="en-US" sz="2000" baseline="0" dirty="0" smtClean="0"/>
                        <a:t> (advance and at </a:t>
                      </a:r>
                      <a:r>
                        <a:rPr lang="en-US" sz="2000" baseline="0" dirty="0" err="1" smtClean="0"/>
                        <a:t>tourn</a:t>
                      </a:r>
                      <a:r>
                        <a:rPr lang="en-US" sz="2000" baseline="0" dirty="0" smtClean="0"/>
                        <a:t>)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-5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-20</a:t>
                      </a:r>
                      <a:endParaRPr lang="en-US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Upgrade HQ computers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-37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Support Las</a:t>
                      </a:r>
                      <a:r>
                        <a:rPr lang="en-US" sz="2000" baseline="0" dirty="0" smtClean="0"/>
                        <a:t> Vegas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-9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b="1" dirty="0" smtClean="0"/>
                        <a:t>Total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/>
                        <a:t>-4</a:t>
                      </a:r>
                      <a:endParaRPr lang="en-US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/>
                        <a:t>-25</a:t>
                      </a:r>
                      <a:endParaRPr lang="en-US" sz="2000" b="1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258097" y="6077268"/>
            <a:ext cx="8458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Note: Baseline in 2017 is driven by budget and experience to date.  For 2018 it is driven by a comparison with 2017.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1624067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4854</TotalTime>
  <Words>1321</Words>
  <Application>Microsoft Office PowerPoint</Application>
  <PresentationFormat>On-screen Show (4:3)</PresentationFormat>
  <Paragraphs>154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8" baseType="lpstr">
      <vt:lpstr>Arial</vt:lpstr>
      <vt:lpstr>Calibri</vt:lpstr>
      <vt:lpstr>Courier New</vt:lpstr>
      <vt:lpstr>Symbol</vt:lpstr>
      <vt:lpstr>Wingdings</vt:lpstr>
      <vt:lpstr>Office Theme</vt:lpstr>
      <vt:lpstr>CEO Report (August 2017)</vt:lpstr>
      <vt:lpstr>Cleaning Up, Getting Ready</vt:lpstr>
      <vt:lpstr>Projects Spanned Five Areas</vt:lpstr>
      <vt:lpstr>Finance Projects</vt:lpstr>
      <vt:lpstr>Finance Projects—cont.</vt:lpstr>
      <vt:lpstr>Finance Projects—Cash Over Time</vt:lpstr>
      <vt:lpstr>Finance Projects—District Financials</vt:lpstr>
      <vt:lpstr>Governance Projects</vt:lpstr>
      <vt:lpstr>Governance Projects—cont.</vt:lpstr>
      <vt:lpstr>Marketing Projects</vt:lpstr>
      <vt:lpstr>Marketing Projects—cont.</vt:lpstr>
      <vt:lpstr>Marketing Projects—cont.</vt:lpstr>
      <vt:lpstr>Marketing Projects—cont.</vt:lpstr>
      <vt:lpstr>Operations Projects</vt:lpstr>
      <vt:lpstr>Operations Projects—cont.</vt:lpstr>
      <vt:lpstr>Operations Projects—cont.</vt:lpstr>
      <vt:lpstr>Operations Projects—cont.</vt:lpstr>
      <vt:lpstr>Technology Projects</vt:lpstr>
      <vt:lpstr>Technology Projects—cont.</vt:lpstr>
      <vt:lpstr>Technology Projects—cont.</vt:lpstr>
      <vt:lpstr>Technology Projects—cont.</vt:lpstr>
      <vt:lpstr>Financial Effects of August Activity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Bahar comment</dc:creator>
  <cp:lastModifiedBy>Bahar Gidwani</cp:lastModifiedBy>
  <cp:revision>180</cp:revision>
  <cp:lastPrinted>2017-09-05T15:54:54Z</cp:lastPrinted>
  <dcterms:created xsi:type="dcterms:W3CDTF">2011-04-27T16:15:51Z</dcterms:created>
  <dcterms:modified xsi:type="dcterms:W3CDTF">2017-09-05T21:52:06Z</dcterms:modified>
</cp:coreProperties>
</file>