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4"/>
  </p:notesMasterIdLst>
  <p:sldIdLst>
    <p:sldId id="256" r:id="rId2"/>
    <p:sldId id="257" r:id="rId3"/>
  </p:sldIdLst>
  <p:sldSz cx="7772400" cy="10058400"/>
  <p:notesSz cx="7010400" cy="92964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73" d="100"/>
          <a:sy n="73" d="100"/>
        </p:scale>
        <p:origin x="232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59000" y="696913"/>
            <a:ext cx="2692400" cy="34861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701041" y="4415790"/>
            <a:ext cx="5608319" cy="4183380"/>
          </a:xfrm>
          <a:prstGeom prst="rect">
            <a:avLst/>
          </a:prstGeom>
          <a:noFill/>
          <a:ln>
            <a:noFill/>
          </a:ln>
        </p:spPr>
        <p:txBody>
          <a:bodyPr lIns="93162" tIns="93162" rIns="93162" bIns="93162"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1018824" rtl="0" eaLnBrk="1" latinLnBrk="0" hangingPunct="1">
      <a:defRPr sz="1337" kern="1200">
        <a:solidFill>
          <a:schemeClr val="tx1"/>
        </a:solidFill>
        <a:latin typeface="+mn-lt"/>
        <a:ea typeface="+mn-ea"/>
        <a:cs typeface="+mn-cs"/>
      </a:defRPr>
    </a:lvl1pPr>
    <a:lvl2pPr marL="509412" algn="l" defTabSz="1018824" rtl="0" eaLnBrk="1" latinLnBrk="0" hangingPunct="1">
      <a:defRPr sz="1337" kern="1200">
        <a:solidFill>
          <a:schemeClr val="tx1"/>
        </a:solidFill>
        <a:latin typeface="+mn-lt"/>
        <a:ea typeface="+mn-ea"/>
        <a:cs typeface="+mn-cs"/>
      </a:defRPr>
    </a:lvl2pPr>
    <a:lvl3pPr marL="1018824" algn="l" defTabSz="1018824" rtl="0" eaLnBrk="1" latinLnBrk="0" hangingPunct="1">
      <a:defRPr sz="1337" kern="1200">
        <a:solidFill>
          <a:schemeClr val="tx1"/>
        </a:solidFill>
        <a:latin typeface="+mn-lt"/>
        <a:ea typeface="+mn-ea"/>
        <a:cs typeface="+mn-cs"/>
      </a:defRPr>
    </a:lvl3pPr>
    <a:lvl4pPr marL="1528237" algn="l" defTabSz="1018824" rtl="0" eaLnBrk="1" latinLnBrk="0" hangingPunct="1">
      <a:defRPr sz="1337" kern="1200">
        <a:solidFill>
          <a:schemeClr val="tx1"/>
        </a:solidFill>
        <a:latin typeface="+mn-lt"/>
        <a:ea typeface="+mn-ea"/>
        <a:cs typeface="+mn-cs"/>
      </a:defRPr>
    </a:lvl4pPr>
    <a:lvl5pPr marL="2037649" algn="l" defTabSz="1018824" rtl="0" eaLnBrk="1" latinLnBrk="0" hangingPunct="1">
      <a:defRPr sz="1337" kern="1200">
        <a:solidFill>
          <a:schemeClr val="tx1"/>
        </a:solidFill>
        <a:latin typeface="+mn-lt"/>
        <a:ea typeface="+mn-ea"/>
        <a:cs typeface="+mn-cs"/>
      </a:defRPr>
    </a:lvl5pPr>
    <a:lvl6pPr marL="2547061" algn="l" defTabSz="1018824" rtl="0" eaLnBrk="1" latinLnBrk="0" hangingPunct="1">
      <a:defRPr sz="1337" kern="1200">
        <a:solidFill>
          <a:schemeClr val="tx1"/>
        </a:solidFill>
        <a:latin typeface="+mn-lt"/>
        <a:ea typeface="+mn-ea"/>
        <a:cs typeface="+mn-cs"/>
      </a:defRPr>
    </a:lvl6pPr>
    <a:lvl7pPr marL="3056473" algn="l" defTabSz="1018824" rtl="0" eaLnBrk="1" latinLnBrk="0" hangingPunct="1">
      <a:defRPr sz="1337" kern="1200">
        <a:solidFill>
          <a:schemeClr val="tx1"/>
        </a:solidFill>
        <a:latin typeface="+mn-lt"/>
        <a:ea typeface="+mn-ea"/>
        <a:cs typeface="+mn-cs"/>
      </a:defRPr>
    </a:lvl7pPr>
    <a:lvl8pPr marL="3565886" algn="l" defTabSz="1018824" rtl="0" eaLnBrk="1" latinLnBrk="0" hangingPunct="1">
      <a:defRPr sz="1337" kern="1200">
        <a:solidFill>
          <a:schemeClr val="tx1"/>
        </a:solidFill>
        <a:latin typeface="+mn-lt"/>
        <a:ea typeface="+mn-ea"/>
        <a:cs typeface="+mn-cs"/>
      </a:defRPr>
    </a:lvl8pPr>
    <a:lvl9pPr marL="4075298" algn="l" defTabSz="1018824" rtl="0" eaLnBrk="1" latinLnBrk="0" hangingPunct="1">
      <a:defRPr sz="13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701041" y="4415790"/>
            <a:ext cx="5608319" cy="4183380"/>
          </a:xfrm>
          <a:prstGeom prst="rect">
            <a:avLst/>
          </a:prstGeom>
          <a:noFill/>
          <a:ln>
            <a:noFill/>
          </a:ln>
        </p:spPr>
        <p:txBody>
          <a:bodyPr lIns="93162" tIns="93162" rIns="93162" bIns="93162" anchor="ctr" anchorCtr="0">
            <a:noAutofit/>
          </a:bodyPr>
          <a:lstStyle/>
          <a:p>
            <a:endParaRPr/>
          </a:p>
        </p:txBody>
      </p:sp>
      <p:sp>
        <p:nvSpPr>
          <p:cNvPr id="82" name="Shape 82"/>
          <p:cNvSpPr>
            <a:spLocks noGrp="1" noRot="1" noChangeAspect="1"/>
          </p:cNvSpPr>
          <p:nvPr>
            <p:ph type="sldImg" idx="2"/>
          </p:nvPr>
        </p:nvSpPr>
        <p:spPr>
          <a:xfrm>
            <a:off x="2159000" y="696913"/>
            <a:ext cx="2692400" cy="348615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701041" y="4415790"/>
            <a:ext cx="5608319" cy="4183380"/>
          </a:xfrm>
          <a:prstGeom prst="rect">
            <a:avLst/>
          </a:prstGeom>
          <a:noFill/>
          <a:ln>
            <a:noFill/>
          </a:ln>
        </p:spPr>
        <p:txBody>
          <a:bodyPr lIns="93162" tIns="93162" rIns="93162" bIns="93162" anchor="ctr" anchorCtr="0">
            <a:noAutofit/>
          </a:bodyPr>
          <a:lstStyle/>
          <a:p>
            <a:endParaRPr/>
          </a:p>
        </p:txBody>
      </p:sp>
      <p:sp>
        <p:nvSpPr>
          <p:cNvPr id="82" name="Shape 82"/>
          <p:cNvSpPr>
            <a:spLocks noGrp="1" noRot="1" noChangeAspect="1"/>
          </p:cNvSpPr>
          <p:nvPr>
            <p:ph type="sldImg" idx="2"/>
          </p:nvPr>
        </p:nvSpPr>
        <p:spPr>
          <a:xfrm>
            <a:off x="2159000" y="696913"/>
            <a:ext cx="2692400" cy="348615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01874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82930" y="3124624"/>
            <a:ext cx="6606540" cy="2156035"/>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165862" y="5699760"/>
            <a:ext cx="5440679" cy="257048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88620" y="2346962"/>
            <a:ext cx="6995160" cy="663807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613965" y="6463454"/>
            <a:ext cx="6606540" cy="199771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613965" y="4263180"/>
            <a:ext cx="6606540" cy="2200274"/>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88621" y="2346962"/>
            <a:ext cx="3432809" cy="663807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950972" y="2346962"/>
            <a:ext cx="3432809" cy="663807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88620" y="2251497"/>
            <a:ext cx="3434159" cy="938318"/>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88620" y="3189818"/>
            <a:ext cx="3434159" cy="5795221"/>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948272" y="2251497"/>
            <a:ext cx="3435508" cy="938318"/>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948272" y="3189818"/>
            <a:ext cx="3435508" cy="5795221"/>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88621" y="400474"/>
            <a:ext cx="2557066" cy="170433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3038793" y="400474"/>
            <a:ext cx="4344988" cy="8584564"/>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88621" y="2104814"/>
            <a:ext cx="2557066" cy="6880226"/>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523446" y="7040882"/>
            <a:ext cx="4663439" cy="831214"/>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523446" y="898736"/>
            <a:ext cx="4663439" cy="6035040"/>
          </a:xfrm>
          <a:prstGeom prst="rect">
            <a:avLst/>
          </a:prstGeom>
          <a:noFill/>
          <a:ln>
            <a:noFill/>
          </a:ln>
        </p:spPr>
      </p:sp>
      <p:sp>
        <p:nvSpPr>
          <p:cNvPr id="64" name="Shape 64"/>
          <p:cNvSpPr txBox="1">
            <a:spLocks noGrp="1"/>
          </p:cNvSpPr>
          <p:nvPr>
            <p:ph type="body" idx="1"/>
          </p:nvPr>
        </p:nvSpPr>
        <p:spPr>
          <a:xfrm>
            <a:off x="1523446" y="7872095"/>
            <a:ext cx="4663439" cy="1180463"/>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567162" y="2168420"/>
            <a:ext cx="6638079" cy="699516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2218268" y="3819525"/>
            <a:ext cx="8582236" cy="174879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44083" y="2135507"/>
            <a:ext cx="8582236" cy="511682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88620" y="2346962"/>
            <a:ext cx="6995160" cy="6638079"/>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facebook.com/SeattleBridge/" TargetMode="External"/><Relationship Id="rId3" Type="http://schemas.openxmlformats.org/officeDocument/2006/relationships/image" Target="../media/image1.png"/><Relationship Id="rId7" Type="http://schemas.openxmlformats.org/officeDocument/2006/relationships/hyperlink" Target="http://bridgeinseattle.or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goo.gl/maps/WB25pzcNPyT2" TargetMode="External"/><Relationship Id="rId11" Type="http://schemas.openxmlformats.org/officeDocument/2006/relationships/image" Target="../media/image2.png"/><Relationship Id="rId5" Type="http://schemas.openxmlformats.org/officeDocument/2006/relationships/hyperlink" Target="mailto:larryholdren@comcast.net" TargetMode="External"/><Relationship Id="rId10" Type="http://schemas.openxmlformats.org/officeDocument/2006/relationships/hyperlink" Target="http://acbl.org/partnershipdesk" TargetMode="External"/><Relationship Id="rId4" Type="http://schemas.openxmlformats.org/officeDocument/2006/relationships/hyperlink" Target="mailto:davidtay@live.com" TargetMode="External"/><Relationship Id="rId9" Type="http://schemas.openxmlformats.org/officeDocument/2006/relationships/hyperlink" Target="mailto:sbu446partnership@gmail.com?subject=Sweetheart%20Sectional%202017%20-%20partner%20request"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895344" y="7235015"/>
            <a:ext cx="3644958" cy="2360335"/>
          </a:xfrm>
          <a:prstGeom prst="rect">
            <a:avLst/>
          </a:prstGeom>
          <a:solidFill>
            <a:schemeClr val="accent2">
              <a:lumMod val="20000"/>
              <a:lumOff val="80000"/>
            </a:schemeClr>
          </a:solid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400" dirty="0">
              <a:solidFill>
                <a:schemeClr val="tx1"/>
              </a:solidFill>
              <a:latin typeface="Century Gothic" panose="020B0502020202020204" pitchFamily="34" charset="0"/>
              <a:ea typeface="Calibri"/>
              <a:cs typeface="Calibri"/>
              <a:sym typeface="Calibri"/>
            </a:endParaRP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0-200 Pairs and Swiss:	0-50, 50-100, 100-200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0-750 Pairs:	0-200, 200-500, 500-750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0-2500 Pairs:	0-750, 750-1250, 1250-2500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Open Pairs and Swiss:	0-1250, 1250-3000, 3000+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Open BAM Teams:	0-2500, 2500-4500, 4500+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No player may exceed the upper limit of limited events. You may enter a higher stratification or bracket than your MP level; this must be declared when your entry is purchased.</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not permitted in limited events</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(director’s discretion).</a:t>
            </a:r>
          </a:p>
          <a:p>
            <a:pPr marL="4763">
              <a:buSzPct val="100000"/>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4763">
              <a:buSzPct val="100000"/>
              <a:tabLst>
                <a:tab pos="1371600" algn="l"/>
              </a:tabLst>
            </a:pPr>
            <a:r>
              <a:rPr lang="en-US" sz="1050" dirty="0">
                <a:solidFill>
                  <a:schemeClr val="tx1"/>
                </a:solidFill>
                <a:latin typeface="Century Gothic" panose="020B0502020202020204" pitchFamily="34" charset="0"/>
                <a:ea typeface="Calibri"/>
                <a:cs typeface="Calibri"/>
                <a:sym typeface="Calibri"/>
              </a:rPr>
              <a:t>Fees per session are posted on our website.</a:t>
            </a:r>
          </a:p>
        </p:txBody>
      </p:sp>
      <p:sp>
        <p:nvSpPr>
          <p:cNvPr id="15" name="TextBox 14"/>
          <p:cNvSpPr txBox="1"/>
          <p:nvPr/>
        </p:nvSpPr>
        <p:spPr>
          <a:xfrm>
            <a:off x="0" y="149226"/>
            <a:ext cx="7772400" cy="1071062"/>
          </a:xfrm>
          <a:prstGeom prst="rect">
            <a:avLst/>
          </a:prstGeom>
          <a:noFill/>
        </p:spPr>
        <p:txBody>
          <a:bodyPr wrap="square" rtlCol="0">
            <a:spAutoFit/>
          </a:bodyPr>
          <a:lstStyle/>
          <a:p>
            <a:pPr algn="ctr"/>
            <a:r>
              <a:rPr lang="en-US" b="1" dirty="0">
                <a:latin typeface="Bookman Old Style" panose="02050604050505020204" pitchFamily="18" charset="0"/>
              </a:rPr>
              <a:t>Seattle ACBL Unit 446 invites you to our</a:t>
            </a:r>
          </a:p>
          <a:p>
            <a:pPr algn="ctr"/>
            <a:r>
              <a:rPr lang="en-US" sz="2400" b="1" dirty="0">
                <a:latin typeface="Bookman Old Style" panose="02050604050505020204" pitchFamily="18" charset="0"/>
              </a:rPr>
              <a:t>Knockout Sectional</a:t>
            </a:r>
          </a:p>
          <a:p>
            <a:pPr algn="ctr"/>
            <a:r>
              <a:rPr lang="en-US" sz="2400" b="1" dirty="0">
                <a:latin typeface="Bookman Old Style" panose="02050604050505020204" pitchFamily="18" charset="0"/>
              </a:rPr>
              <a:t>May 26-29, 2017</a:t>
            </a:r>
          </a:p>
        </p:txBody>
      </p:sp>
      <p:pic>
        <p:nvPicPr>
          <p:cNvPr id="4" name="Picture 3"/>
          <p:cNvPicPr>
            <a:picLocks noChangeAspect="1"/>
          </p:cNvPicPr>
          <p:nvPr/>
        </p:nvPicPr>
        <p:blipFill>
          <a:blip r:embed="rId3"/>
          <a:stretch>
            <a:fillRect/>
          </a:stretch>
        </p:blipFill>
        <p:spPr>
          <a:xfrm>
            <a:off x="247345" y="210509"/>
            <a:ext cx="909061" cy="1666124"/>
          </a:xfrm>
          <a:prstGeom prst="rect">
            <a:avLst/>
          </a:prstGeom>
        </p:spPr>
      </p:pic>
      <p:sp>
        <p:nvSpPr>
          <p:cNvPr id="18" name="TextBox 17"/>
          <p:cNvSpPr txBox="1"/>
          <p:nvPr/>
        </p:nvSpPr>
        <p:spPr>
          <a:xfrm>
            <a:off x="1294083" y="1149739"/>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David Taylor – </a:t>
            </a:r>
            <a:r>
              <a:rPr lang="en-US" sz="900" dirty="0">
                <a:latin typeface="Century Gothic" panose="020B0502020202020204" pitchFamily="34" charset="0"/>
                <a:hlinkClick r:id="rId4"/>
              </a:rPr>
              <a:t>davidtay@live.com</a:t>
            </a:r>
            <a:r>
              <a:rPr lang="en-US" sz="900" dirty="0">
                <a:latin typeface="Century Gothic" panose="020B0502020202020204" pitchFamily="34" charset="0"/>
              </a:rPr>
              <a:t> </a:t>
            </a:r>
          </a:p>
          <a:p>
            <a:pPr algn="ctr"/>
            <a:r>
              <a:rPr lang="en-US" sz="900" dirty="0">
                <a:latin typeface="Century Gothic" panose="020B0502020202020204" pitchFamily="34" charset="0"/>
              </a:rPr>
              <a:t>Larry </a:t>
            </a:r>
            <a:r>
              <a:rPr lang="en-US" sz="900" dirty="0" err="1">
                <a:latin typeface="Century Gothic" panose="020B0502020202020204" pitchFamily="34" charset="0"/>
              </a:rPr>
              <a:t>Holdren</a:t>
            </a:r>
            <a:r>
              <a:rPr lang="en-US" sz="900" dirty="0">
                <a:latin typeface="Century Gothic" panose="020B0502020202020204" pitchFamily="34" charset="0"/>
              </a:rPr>
              <a:t> –  </a:t>
            </a:r>
            <a:r>
              <a:rPr lang="en-US" sz="900" dirty="0">
                <a:latin typeface="Century Gothic" panose="020B0502020202020204" pitchFamily="34" charset="0"/>
                <a:hlinkClick r:id="rId5"/>
              </a:rPr>
              <a:t>larryholdren@comcast.net</a:t>
            </a:r>
            <a:r>
              <a:rPr lang="en-US" sz="900" dirty="0">
                <a:latin typeface="Century Gothic" panose="020B0502020202020204" pitchFamily="34" charset="0"/>
              </a:rPr>
              <a:t> </a:t>
            </a:r>
          </a:p>
        </p:txBody>
      </p:sp>
      <p:sp>
        <p:nvSpPr>
          <p:cNvPr id="19" name="TextBox 18"/>
          <p:cNvSpPr txBox="1"/>
          <p:nvPr/>
        </p:nvSpPr>
        <p:spPr>
          <a:xfrm>
            <a:off x="3617217" y="1153976"/>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247345" y="3429560"/>
            <a:ext cx="3553946" cy="6165790"/>
          </a:xfrm>
          <a:prstGeom prst="rect">
            <a:avLst/>
          </a:prstGeom>
          <a:solidFill>
            <a:schemeClr val="tx2">
              <a:lumMod val="40000"/>
              <a:lumOff val="60000"/>
            </a:schemeClr>
          </a:solidFill>
        </p:spPr>
        <p:txBody>
          <a:bodyPr wrap="square" rtlCol="0">
            <a:spAutoFit/>
          </a:bodyPr>
          <a:lstStyle/>
          <a:p>
            <a:pPr algn="ctr">
              <a:buSzPct val="25000"/>
            </a:pPr>
            <a:r>
              <a:rPr lang="en-US" sz="14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May 26</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May 27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1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1 of 4)</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2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2 of 4)</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Stratified Open Swiss Teams (single session)</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May 28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3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3 of 4)</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4 of 4)</a:t>
            </a:r>
          </a:p>
          <a:p>
            <a:pPr algn="ctr">
              <a:buSzPct val="25000"/>
              <a:tabLst>
                <a:tab pos="625475" algn="l"/>
              </a:tabLst>
            </a:pPr>
            <a:endParaRPr lang="en-US" sz="1000" b="1" u="sng"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Monday, May 29</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(two single session events)</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&amp; TBA</a:t>
            </a:r>
            <a:r>
              <a:rPr lang="en-US" sz="1000" dirty="0">
                <a:solidFill>
                  <a:schemeClr val="tx1"/>
                </a:solidFill>
                <a:latin typeface="Century Gothic" panose="020B0502020202020204" pitchFamily="34" charset="0"/>
                <a:ea typeface="Calibri"/>
                <a:cs typeface="Calibri"/>
                <a:sym typeface="Calibri"/>
              </a:rPr>
              <a:t>	0-2500 Bracketed Swiss (2 session event)</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BAM Teams (2 session event)</a:t>
            </a:r>
          </a:p>
        </p:txBody>
      </p:sp>
      <p:sp>
        <p:nvSpPr>
          <p:cNvPr id="7" name="TextBox 6"/>
          <p:cNvSpPr txBox="1"/>
          <p:nvPr/>
        </p:nvSpPr>
        <p:spPr>
          <a:xfrm>
            <a:off x="457200" y="166482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247345" y="2956509"/>
            <a:ext cx="7292959" cy="430887"/>
          </a:xfrm>
          <a:prstGeom prst="rect">
            <a:avLst/>
          </a:prstGeom>
          <a:solidFill>
            <a:schemeClr val="accent2">
              <a:lumMod val="20000"/>
              <a:lumOff val="80000"/>
            </a:schemeClr>
          </a:solid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250382" y="1955124"/>
            <a:ext cx="7289923" cy="997196"/>
          </a:xfrm>
          <a:prstGeom prst="rect">
            <a:avLst/>
          </a:prstGeom>
          <a:solidFill>
            <a:schemeClr val="accent2">
              <a:lumMod val="20000"/>
              <a:lumOff val="80000"/>
            </a:schemeClr>
          </a:solid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hlinkClick r:id="rId6"/>
              </a:rPr>
              <a:t>Bothell Union Hall (IUOE Local 302)</a:t>
            </a:r>
            <a:endParaRPr lang="en-US" dirty="0">
              <a:latin typeface="Century Gothic" panose="020B0502020202020204" pitchFamily="34" charset="0"/>
            </a:endParaRP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895344" y="3429036"/>
            <a:ext cx="3644960" cy="1492716"/>
          </a:xfrm>
          <a:prstGeom prst="rect">
            <a:avLst/>
          </a:prstGeom>
          <a:solidFill>
            <a:schemeClr val="accent2">
              <a:lumMod val="20000"/>
              <a:lumOff val="80000"/>
            </a:schemeClr>
          </a:solidFill>
        </p:spPr>
        <p:txBody>
          <a:bodyPr wrap="square" rtlCol="0">
            <a:spAutoFit/>
          </a:bodyPr>
          <a:lstStyle/>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We hope you’ll join us for a holiday weekend of bridge with friends!</a:t>
            </a:r>
          </a:p>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this year:  0-2500 Bracketed Swiss</a:t>
            </a:r>
            <a:r>
              <a:rPr lang="en-US" sz="1300" dirty="0">
                <a:solidFill>
                  <a:schemeClr val="tx1"/>
                </a:solidFill>
                <a:latin typeface="Century Gothic" panose="020B0502020202020204" pitchFamily="34" charset="0"/>
                <a:ea typeface="Calibri"/>
                <a:cs typeface="Calibri"/>
                <a:sym typeface="Calibri"/>
              </a:rPr>
              <a:t> on Monday, also known as bracketed round robins. This format means you play only teams in your point bracket, and you play every team in your bracket. </a:t>
            </a:r>
          </a:p>
        </p:txBody>
      </p:sp>
      <p:sp>
        <p:nvSpPr>
          <p:cNvPr id="11" name="TextBox 10"/>
          <p:cNvSpPr txBox="1"/>
          <p:nvPr/>
        </p:nvSpPr>
        <p:spPr>
          <a:xfrm>
            <a:off x="146510" y="9633590"/>
            <a:ext cx="3217547" cy="307777"/>
          </a:xfrm>
          <a:prstGeom prst="rect">
            <a:avLst/>
          </a:prstGeom>
          <a:noFill/>
        </p:spPr>
        <p:txBody>
          <a:bodyPr wrap="none" rtlCol="0">
            <a:spAutoFit/>
          </a:bodyPr>
          <a:lstStyle/>
          <a:p>
            <a:r>
              <a:rPr lang="en-US" sz="1400" b="1" i="1" dirty="0">
                <a:latin typeface="Century Gothic" panose="020B0502020202020204" pitchFamily="34" charset="0"/>
              </a:rPr>
              <a:t>Website:  </a:t>
            </a:r>
            <a:r>
              <a:rPr lang="en-US" sz="1400" b="1" i="1" u="sng" dirty="0">
                <a:latin typeface="Century Gothic" panose="020B0502020202020204" pitchFamily="34" charset="0"/>
                <a:hlinkClick r:id="rId7"/>
              </a:rPr>
              <a:t>http://bridgeinseattle.org</a:t>
            </a:r>
            <a:endParaRPr lang="en-US" sz="1400" b="1" i="1" u="sng" dirty="0">
              <a:latin typeface="Century Gothic" panose="020B0502020202020204" pitchFamily="34" charset="0"/>
            </a:endParaRPr>
          </a:p>
        </p:txBody>
      </p:sp>
      <p:sp>
        <p:nvSpPr>
          <p:cNvPr id="31" name="TextBox 30"/>
          <p:cNvSpPr txBox="1"/>
          <p:nvPr/>
        </p:nvSpPr>
        <p:spPr>
          <a:xfrm>
            <a:off x="3326952" y="9633590"/>
            <a:ext cx="4445448" cy="307777"/>
          </a:xfrm>
          <a:prstGeom prst="rect">
            <a:avLst/>
          </a:prstGeom>
          <a:noFill/>
        </p:spPr>
        <p:txBody>
          <a:bodyPr wrap="none" rtlCol="0">
            <a:spAutoFit/>
          </a:bodyPr>
          <a:lstStyle/>
          <a:p>
            <a:r>
              <a:rPr lang="en-US" sz="1400" b="1" i="1" dirty="0">
                <a:latin typeface="Century Gothic" panose="020B0502020202020204" pitchFamily="34" charset="0"/>
              </a:rPr>
              <a:t>Facebook:  </a:t>
            </a:r>
            <a:r>
              <a:rPr lang="en-US" sz="1400" b="1" i="1" u="sng" dirty="0">
                <a:latin typeface="Century Gothic" panose="020B0502020202020204" pitchFamily="34" charset="0"/>
                <a:hlinkClick r:id="rId8"/>
              </a:rPr>
              <a:t>http://facebook.com/SeattleBridge/</a:t>
            </a:r>
            <a:r>
              <a:rPr lang="en-US" sz="1400" b="1" i="1" dirty="0">
                <a:latin typeface="Century Gothic" panose="020B0502020202020204" pitchFamily="34" charset="0"/>
              </a:rPr>
              <a:t> </a:t>
            </a:r>
          </a:p>
        </p:txBody>
      </p:sp>
      <p:sp>
        <p:nvSpPr>
          <p:cNvPr id="23" name="TextBox 22"/>
          <p:cNvSpPr txBox="1"/>
          <p:nvPr/>
        </p:nvSpPr>
        <p:spPr>
          <a:xfrm>
            <a:off x="3895344" y="4993582"/>
            <a:ext cx="3644958" cy="2163669"/>
          </a:xfrm>
          <a:prstGeom prst="rect">
            <a:avLst/>
          </a:prstGeom>
          <a:solidFill>
            <a:schemeClr val="tx2">
              <a:lumMod val="40000"/>
              <a:lumOff val="60000"/>
            </a:schemeClr>
          </a:solidFill>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hlinkClick r:id="rId9"/>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endParaRPr lang="en-US" sz="1000" b="1" dirty="0">
              <a:latin typeface="Century Gothic" panose="020B0502020202020204" pitchFamily="34" charset="0"/>
              <a:ea typeface="Calibri"/>
            </a:endParaRP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hlinkClick r:id="rId10"/>
              </a:rPr>
              <a:t>acbl.org/</a:t>
            </a:r>
            <a:r>
              <a:rPr lang="en-US" sz="1000" u="sng" dirty="0" err="1">
                <a:latin typeface="Century Gothic" panose="020B0502020202020204" pitchFamily="34" charset="0"/>
                <a:ea typeface="Calibri"/>
                <a:hlinkClick r:id="rId10"/>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6" name="Picture 5"/>
          <p:cNvPicPr>
            <a:picLocks noChangeAspect="1"/>
          </p:cNvPicPr>
          <p:nvPr/>
        </p:nvPicPr>
        <p:blipFill rotWithShape="1">
          <a:blip r:embed="rId11"/>
          <a:srcRect l="16674" r="10641"/>
          <a:stretch/>
        </p:blipFill>
        <p:spPr>
          <a:xfrm>
            <a:off x="6118278" y="352697"/>
            <a:ext cx="1494439" cy="157087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15" name="TextBox 14"/>
          <p:cNvSpPr txBox="1"/>
          <p:nvPr/>
        </p:nvSpPr>
        <p:spPr>
          <a:xfrm>
            <a:off x="0" y="149226"/>
            <a:ext cx="7772400" cy="1071062"/>
          </a:xfrm>
          <a:prstGeom prst="rect">
            <a:avLst/>
          </a:prstGeom>
          <a:noFill/>
        </p:spPr>
        <p:txBody>
          <a:bodyPr wrap="square" rtlCol="0">
            <a:spAutoFit/>
          </a:bodyPr>
          <a:lstStyle/>
          <a:p>
            <a:pPr algn="ctr"/>
            <a:r>
              <a:rPr lang="en-US" b="1" dirty="0">
                <a:latin typeface="Bookman Old Style" panose="02050604050505020204" pitchFamily="18" charset="0"/>
              </a:rPr>
              <a:t>Seattle ACBL Unit 446 invites you to our</a:t>
            </a:r>
          </a:p>
          <a:p>
            <a:pPr algn="ctr"/>
            <a:r>
              <a:rPr lang="en-US" sz="2400" b="1" dirty="0">
                <a:latin typeface="Bookman Old Style" panose="02050604050505020204" pitchFamily="18" charset="0"/>
              </a:rPr>
              <a:t>Knockout Sectional</a:t>
            </a:r>
          </a:p>
          <a:p>
            <a:pPr algn="ctr"/>
            <a:r>
              <a:rPr lang="en-US" sz="2400" b="1" dirty="0">
                <a:latin typeface="Bookman Old Style" panose="02050604050505020204" pitchFamily="18" charset="0"/>
              </a:rPr>
              <a:t>May 26-29, 2017</a:t>
            </a:r>
          </a:p>
        </p:txBody>
      </p:sp>
      <p:pic>
        <p:nvPicPr>
          <p:cNvPr id="4" name="Picture 3"/>
          <p:cNvPicPr>
            <a:picLocks noChangeAspect="1"/>
          </p:cNvPicPr>
          <p:nvPr/>
        </p:nvPicPr>
        <p:blipFill>
          <a:blip r:embed="rId3">
            <a:grayscl/>
          </a:blip>
          <a:stretch>
            <a:fillRect/>
          </a:stretch>
        </p:blipFill>
        <p:spPr>
          <a:xfrm>
            <a:off x="247345" y="210509"/>
            <a:ext cx="909061" cy="1666124"/>
          </a:xfrm>
          <a:prstGeom prst="rect">
            <a:avLst/>
          </a:prstGeom>
        </p:spPr>
      </p:pic>
      <p:sp>
        <p:nvSpPr>
          <p:cNvPr id="18" name="TextBox 17"/>
          <p:cNvSpPr txBox="1"/>
          <p:nvPr/>
        </p:nvSpPr>
        <p:spPr>
          <a:xfrm>
            <a:off x="1294083" y="1149739"/>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David Taylor – davidtay@live.com </a:t>
            </a:r>
          </a:p>
          <a:p>
            <a:pPr algn="ctr"/>
            <a:r>
              <a:rPr lang="en-US" sz="900" dirty="0">
                <a:latin typeface="Century Gothic" panose="020B0502020202020204" pitchFamily="34" charset="0"/>
              </a:rPr>
              <a:t>Larry </a:t>
            </a:r>
            <a:r>
              <a:rPr lang="en-US" sz="900" dirty="0" err="1">
                <a:latin typeface="Century Gothic" panose="020B0502020202020204" pitchFamily="34" charset="0"/>
              </a:rPr>
              <a:t>Holdren</a:t>
            </a:r>
            <a:r>
              <a:rPr lang="en-US" sz="900" dirty="0">
                <a:latin typeface="Century Gothic" panose="020B0502020202020204" pitchFamily="34" charset="0"/>
              </a:rPr>
              <a:t> –  larryholdren@comcast.net </a:t>
            </a:r>
          </a:p>
        </p:txBody>
      </p:sp>
      <p:sp>
        <p:nvSpPr>
          <p:cNvPr id="19" name="TextBox 18"/>
          <p:cNvSpPr txBox="1"/>
          <p:nvPr/>
        </p:nvSpPr>
        <p:spPr>
          <a:xfrm>
            <a:off x="3617217" y="1153976"/>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247345" y="3429560"/>
            <a:ext cx="3553946" cy="6165790"/>
          </a:xfrm>
          <a:prstGeom prst="rect">
            <a:avLst/>
          </a:prstGeom>
          <a:noFill/>
          <a:ln>
            <a:solidFill>
              <a:schemeClr val="tx1"/>
            </a:solidFill>
          </a:ln>
        </p:spPr>
        <p:txBody>
          <a:bodyPr wrap="square" rtlCol="0">
            <a:spAutoFit/>
          </a:bodyPr>
          <a:lstStyle/>
          <a:p>
            <a:pPr algn="ctr">
              <a:buSzPct val="25000"/>
            </a:pPr>
            <a:r>
              <a:rPr lang="en-US" sz="14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May 26</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May 27</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1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1 of 4)</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2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2 of 4)</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Stratified Open Swiss Teams (single session)</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May 28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Bracketed KO (round 3 of 3)</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3 of 4)</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a:t>
            </a: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KO (round 4 of 4)</a:t>
            </a:r>
          </a:p>
          <a:p>
            <a:pPr algn="ctr">
              <a:buSzPct val="25000"/>
              <a:tabLst>
                <a:tab pos="625475" algn="l"/>
              </a:tabLst>
            </a:pPr>
            <a:endParaRPr lang="en-US" sz="1000" b="1" u="sng"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Monday, May 29</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(two single session events)</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&amp; TBA</a:t>
            </a:r>
            <a:r>
              <a:rPr lang="en-US" sz="1000" dirty="0">
                <a:solidFill>
                  <a:schemeClr val="tx1"/>
                </a:solidFill>
                <a:latin typeface="Century Gothic" panose="020B0502020202020204" pitchFamily="34" charset="0"/>
                <a:ea typeface="Calibri"/>
                <a:cs typeface="Calibri"/>
                <a:sym typeface="Calibri"/>
              </a:rPr>
              <a:t>	0-2500 Bracketed Swiss (2 session event)</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BAM Teams (2 session event)</a:t>
            </a:r>
          </a:p>
        </p:txBody>
      </p:sp>
      <p:sp>
        <p:nvSpPr>
          <p:cNvPr id="7" name="TextBox 6"/>
          <p:cNvSpPr txBox="1"/>
          <p:nvPr/>
        </p:nvSpPr>
        <p:spPr>
          <a:xfrm>
            <a:off x="457200" y="166482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247345" y="2878131"/>
            <a:ext cx="7292959" cy="430887"/>
          </a:xfrm>
          <a:prstGeom prst="rect">
            <a:avLst/>
          </a:prstGeom>
          <a:no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250382" y="1955124"/>
            <a:ext cx="7289923" cy="997196"/>
          </a:xfrm>
          <a:prstGeom prst="rect">
            <a:avLst/>
          </a:prstGeom>
          <a:no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rPr>
              <a:t>Bothell Union Hall (IUOE Local 302)</a:t>
            </a: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895344" y="3429036"/>
            <a:ext cx="3644960" cy="1492716"/>
          </a:xfrm>
          <a:prstGeom prst="rect">
            <a:avLst/>
          </a:prstGeom>
          <a:noFill/>
        </p:spPr>
        <p:txBody>
          <a:bodyPr wrap="square" rtlCol="0">
            <a:spAutoFit/>
          </a:bodyPr>
          <a:lstStyle/>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We hope you’ll join us for a holiday weekend of bridge with friends!</a:t>
            </a:r>
          </a:p>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this year:  0-2500 Bracketed Swiss</a:t>
            </a:r>
            <a:r>
              <a:rPr lang="en-US" sz="1300" dirty="0">
                <a:solidFill>
                  <a:schemeClr val="tx1"/>
                </a:solidFill>
                <a:latin typeface="Century Gothic" panose="020B0502020202020204" pitchFamily="34" charset="0"/>
                <a:ea typeface="Calibri"/>
                <a:cs typeface="Calibri"/>
                <a:sym typeface="Calibri"/>
              </a:rPr>
              <a:t> on Monday, also known as bracketed round robins. This format means you play only teams in your point bracket, and you play every team in your bracket. </a:t>
            </a:r>
          </a:p>
        </p:txBody>
      </p:sp>
      <p:sp>
        <p:nvSpPr>
          <p:cNvPr id="11" name="TextBox 10"/>
          <p:cNvSpPr txBox="1"/>
          <p:nvPr/>
        </p:nvSpPr>
        <p:spPr>
          <a:xfrm>
            <a:off x="146510" y="9633590"/>
            <a:ext cx="3217547" cy="307777"/>
          </a:xfrm>
          <a:prstGeom prst="rect">
            <a:avLst/>
          </a:prstGeom>
          <a:noFill/>
        </p:spPr>
        <p:txBody>
          <a:bodyPr wrap="none" rtlCol="0">
            <a:spAutoFit/>
          </a:bodyPr>
          <a:lstStyle/>
          <a:p>
            <a:r>
              <a:rPr lang="en-US" sz="1400" b="1" i="1" dirty="0">
                <a:latin typeface="Century Gothic" panose="020B0502020202020204" pitchFamily="34" charset="0"/>
              </a:rPr>
              <a:t>Website:  </a:t>
            </a:r>
            <a:r>
              <a:rPr lang="en-US" sz="1400" b="1" i="1" u="sng" dirty="0">
                <a:latin typeface="Century Gothic" panose="020B0502020202020204" pitchFamily="34" charset="0"/>
              </a:rPr>
              <a:t>http://bridgeinseattle.org</a:t>
            </a:r>
          </a:p>
        </p:txBody>
      </p:sp>
      <p:sp>
        <p:nvSpPr>
          <p:cNvPr id="31" name="TextBox 30"/>
          <p:cNvSpPr txBox="1"/>
          <p:nvPr/>
        </p:nvSpPr>
        <p:spPr>
          <a:xfrm>
            <a:off x="3326952" y="9633590"/>
            <a:ext cx="4445448" cy="307777"/>
          </a:xfrm>
          <a:prstGeom prst="rect">
            <a:avLst/>
          </a:prstGeom>
          <a:noFill/>
        </p:spPr>
        <p:txBody>
          <a:bodyPr wrap="none" rtlCol="0">
            <a:spAutoFit/>
          </a:bodyPr>
          <a:lstStyle/>
          <a:p>
            <a:r>
              <a:rPr lang="en-US" sz="1400" b="1" i="1" dirty="0">
                <a:latin typeface="Century Gothic" panose="020B0502020202020204" pitchFamily="34" charset="0"/>
              </a:rPr>
              <a:t>Facebook:  </a:t>
            </a:r>
            <a:r>
              <a:rPr lang="en-US" sz="1400" b="1" i="1" u="sng" dirty="0">
                <a:latin typeface="Century Gothic" panose="020B0502020202020204" pitchFamily="34" charset="0"/>
              </a:rPr>
              <a:t>http://facebook.com/SeattleBridge/</a:t>
            </a:r>
            <a:r>
              <a:rPr lang="en-US" sz="1400" b="1" i="1" dirty="0">
                <a:latin typeface="Century Gothic" panose="020B0502020202020204" pitchFamily="34" charset="0"/>
              </a:rPr>
              <a:t> </a:t>
            </a:r>
          </a:p>
        </p:txBody>
      </p:sp>
      <p:sp>
        <p:nvSpPr>
          <p:cNvPr id="23" name="TextBox 22"/>
          <p:cNvSpPr txBox="1"/>
          <p:nvPr/>
        </p:nvSpPr>
        <p:spPr>
          <a:xfrm>
            <a:off x="3895344" y="4993582"/>
            <a:ext cx="3644958" cy="2163669"/>
          </a:xfrm>
          <a:prstGeom prst="rect">
            <a:avLst/>
          </a:prstGeom>
          <a:noFill/>
          <a:ln>
            <a:solidFill>
              <a:schemeClr val="tx1"/>
            </a:solidFill>
          </a:ln>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endParaRPr lang="en-US" sz="1000" b="1" dirty="0">
              <a:latin typeface="Century Gothic" panose="020B0502020202020204" pitchFamily="34" charset="0"/>
              <a:ea typeface="Calibri"/>
            </a:endParaRP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rPr>
              <a:t>acbl.org/</a:t>
            </a:r>
            <a:r>
              <a:rPr lang="en-US" sz="1000" u="sng" dirty="0" err="1">
                <a:latin typeface="Century Gothic" panose="020B0502020202020204" pitchFamily="34" charset="0"/>
                <a:ea typeface="Calibri"/>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6" name="Picture 5"/>
          <p:cNvPicPr>
            <a:picLocks noChangeAspect="1"/>
          </p:cNvPicPr>
          <p:nvPr/>
        </p:nvPicPr>
        <p:blipFill rotWithShape="1">
          <a:blip r:embed="rId4">
            <a:grayscl/>
          </a:blip>
          <a:srcRect l="16674" r="10641"/>
          <a:stretch/>
        </p:blipFill>
        <p:spPr>
          <a:xfrm>
            <a:off x="6118278" y="352697"/>
            <a:ext cx="1494439" cy="1570873"/>
          </a:xfrm>
          <a:prstGeom prst="rect">
            <a:avLst/>
          </a:prstGeom>
        </p:spPr>
      </p:pic>
      <p:sp>
        <p:nvSpPr>
          <p:cNvPr id="16" name="Shape 91"/>
          <p:cNvSpPr/>
          <p:nvPr/>
        </p:nvSpPr>
        <p:spPr>
          <a:xfrm>
            <a:off x="3895344" y="7235015"/>
            <a:ext cx="3644958" cy="2360335"/>
          </a:xfrm>
          <a:prstGeom prst="rect">
            <a:avLst/>
          </a:prstGeom>
          <a:no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400" dirty="0">
              <a:solidFill>
                <a:schemeClr val="tx1"/>
              </a:solidFill>
              <a:latin typeface="Century Gothic" panose="020B0502020202020204" pitchFamily="34" charset="0"/>
              <a:ea typeface="Calibri"/>
              <a:cs typeface="Calibri"/>
              <a:sym typeface="Calibri"/>
            </a:endParaRP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0-200 Pairs and Swiss:	0-50, 50-100, 100-200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0-750 Pairs:	0-200, 200-500, 500-750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0-2500 Pairs:	0-750, 750-1250, 1250-2500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Open Pairs and Swiss:	0-1250, 1250-3000, 3000+</a:t>
            </a:r>
          </a:p>
          <a:p>
            <a:pPr>
              <a:buSzPct val="25000"/>
              <a:tabLst>
                <a:tab pos="1711325" algn="l"/>
              </a:tabLst>
            </a:pPr>
            <a:r>
              <a:rPr lang="en-US" sz="1100" dirty="0">
                <a:solidFill>
                  <a:schemeClr val="tx1"/>
                </a:solidFill>
                <a:latin typeface="Century Gothic" panose="020B0502020202020204" pitchFamily="34" charset="0"/>
                <a:ea typeface="Calibri"/>
                <a:cs typeface="Calibri"/>
                <a:sym typeface="Calibri"/>
              </a:rPr>
              <a:t>Open BAM Teams:	0-2500, 2500-4500, 4500+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No player may exceed the upper limit of limited events. You may enter a higher stratification or bracket than your MP level; this must be declared when your entry is purchased.</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not permitted in limited events</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(director’s discretion).</a:t>
            </a:r>
          </a:p>
          <a:p>
            <a:pPr marL="4763">
              <a:buSzPct val="100000"/>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4763">
              <a:buSzPct val="100000"/>
              <a:tabLst>
                <a:tab pos="1371600" algn="l"/>
              </a:tabLst>
            </a:pPr>
            <a:r>
              <a:rPr lang="en-US" sz="1100" dirty="0">
                <a:solidFill>
                  <a:schemeClr val="tx1"/>
                </a:solidFill>
                <a:latin typeface="Century Gothic" panose="020B0502020202020204" pitchFamily="34" charset="0"/>
                <a:ea typeface="Calibri"/>
                <a:cs typeface="Calibri"/>
                <a:sym typeface="Calibri"/>
              </a:rPr>
              <a:t>Fees per session are posted on our website.</a:t>
            </a:r>
          </a:p>
        </p:txBody>
      </p:sp>
    </p:spTree>
    <p:extLst>
      <p:ext uri="{BB962C8B-B14F-4D97-AF65-F5344CB8AC3E}">
        <p14:creationId xmlns:p14="http://schemas.microsoft.com/office/powerpoint/2010/main" val="1726609601"/>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521707"/>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2718</TotalTime>
  <Words>414</Words>
  <Application>Microsoft Office PowerPoint</Application>
  <PresentationFormat>Custom</PresentationFormat>
  <Paragraphs>158</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Bookman Old Style</vt:lpstr>
      <vt:lpstr>Calibri</vt:lpstr>
      <vt:lpstr>Century Gothic</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Seattle Unit 446 Sectional</dc:title>
  <dc:creator>JC Chupack</dc:creator>
  <cp:lastModifiedBy>JC Chupack</cp:lastModifiedBy>
  <cp:revision>51</cp:revision>
  <cp:lastPrinted>2017-02-16T03:39:57Z</cp:lastPrinted>
  <dcterms:modified xsi:type="dcterms:W3CDTF">2017-02-16T03:40:14Z</dcterms:modified>
</cp:coreProperties>
</file>