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80" d="100"/>
          <a:sy n="80" d="100"/>
        </p:scale>
        <p:origin x="23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14350" y="2840567"/>
            <a:ext cx="5829300" cy="1960032"/>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028701" y="5181600"/>
            <a:ext cx="4800599" cy="233680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541734" y="5875867"/>
            <a:ext cx="5829300" cy="181610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541734" y="3875618"/>
            <a:ext cx="5829300" cy="2000249"/>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42900"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486151"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42900" y="2046816"/>
            <a:ext cx="3030140"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42900" y="2899834"/>
            <a:ext cx="3030140"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483769" y="2046816"/>
            <a:ext cx="3031331"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483769" y="2899834"/>
            <a:ext cx="3031331"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42900" y="364067"/>
            <a:ext cx="2256235" cy="154939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2681287" y="364067"/>
            <a:ext cx="3833813" cy="780414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42900" y="1913467"/>
            <a:ext cx="2256235" cy="6254751"/>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344217" y="6400801"/>
            <a:ext cx="4114799" cy="75564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344217" y="817033"/>
            <a:ext cx="4114799" cy="5486400"/>
          </a:xfrm>
          <a:prstGeom prst="rect">
            <a:avLst/>
          </a:prstGeom>
          <a:noFill/>
          <a:ln>
            <a:noFill/>
          </a:ln>
        </p:spPr>
      </p:sp>
      <p:sp>
        <p:nvSpPr>
          <p:cNvPr id="64" name="Shape 64"/>
          <p:cNvSpPr txBox="1">
            <a:spLocks noGrp="1"/>
          </p:cNvSpPr>
          <p:nvPr>
            <p:ph type="body" idx="1"/>
          </p:nvPr>
        </p:nvSpPr>
        <p:spPr>
          <a:xfrm>
            <a:off x="1344217" y="7156450"/>
            <a:ext cx="4114799" cy="1073148"/>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411692" y="2064809"/>
            <a:ext cx="6034617" cy="617220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1842559" y="3495675"/>
            <a:ext cx="7802033" cy="154305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00692" y="2009776"/>
            <a:ext cx="7802033" cy="451484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219812" y="6777896"/>
            <a:ext cx="3604628" cy="1992374"/>
          </a:xfrm>
          <a:prstGeom prst="rect">
            <a:avLst/>
          </a:prstGeom>
          <a:no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050" b="1" u="sng" dirty="0">
                <a:solidFill>
                  <a:schemeClr val="tx1"/>
                </a:solidFill>
                <a:latin typeface="Century Gothic" panose="020B0502020202020204" pitchFamily="34" charset="0"/>
                <a:ea typeface="Calibri"/>
                <a:cs typeface="Calibri"/>
                <a:sym typeface="Calibri"/>
              </a:rPr>
              <a:t>STRATIFICATION</a:t>
            </a:r>
            <a:endParaRPr lang="en-US" sz="1100" b="1" u="sng" dirty="0">
              <a:solidFill>
                <a:schemeClr val="tx1"/>
              </a:solidFill>
              <a:latin typeface="Century Gothic" panose="020B0502020202020204" pitchFamily="34" charset="0"/>
              <a:ea typeface="Calibri"/>
              <a:cs typeface="Calibri"/>
              <a:sym typeface="Calibri"/>
            </a:endParaRPr>
          </a:p>
          <a:p>
            <a:pPr algn="ctr"/>
            <a:endParaRPr sz="300" dirty="0">
              <a:solidFill>
                <a:schemeClr val="tx1"/>
              </a:solidFill>
              <a:latin typeface="Century Gothic" panose="020B0502020202020204" pitchFamily="34" charset="0"/>
              <a:ea typeface="Calibri"/>
              <a:cs typeface="Calibri"/>
              <a:sym typeface="Calibri"/>
            </a:endParaRP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0-200 Pairs and Teams:	0-50, 50-100, 100-200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0-750 Pairs and Teams:	0-200, 200-500, 500-750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0-2500 Pairs and Teams:	0-750, 750-1250, 1250-2500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Board-A-Match Teams:	0-1250, 1250-3000, 3000+	</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Open Pairs and Teams:	0-1250, 1250-3000, 3000+</a:t>
            </a:r>
          </a:p>
          <a:p>
            <a:pPr>
              <a:tabLst>
                <a:tab pos="1371600" algn="l"/>
              </a:tabLst>
            </a:pPr>
            <a:endParaRPr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but no player may exceed the upper limit of limited events. </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permitted in Open Pairs, BAM Teams, and Open Swiss only</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at the director’s discretion.</a:t>
            </a:r>
          </a:p>
        </p:txBody>
      </p:sp>
      <p:sp>
        <p:nvSpPr>
          <p:cNvPr id="15" name="TextBox 14"/>
          <p:cNvSpPr txBox="1"/>
          <p:nvPr/>
        </p:nvSpPr>
        <p:spPr>
          <a:xfrm>
            <a:off x="-12688" y="19818"/>
            <a:ext cx="6870687" cy="1046440"/>
          </a:xfrm>
          <a:prstGeom prst="rect">
            <a:avLst/>
          </a:prstGeom>
          <a:noFill/>
        </p:spPr>
        <p:txBody>
          <a:bodyPr wrap="square" rtlCol="0">
            <a:spAutoFit/>
          </a:bodyPr>
          <a:lstStyle/>
          <a:p>
            <a:pPr algn="ctr"/>
            <a:r>
              <a:rPr lang="en-US" b="1" dirty="0">
                <a:latin typeface="Bookman Old Style" panose="02050604050505020204" pitchFamily="18" charset="0"/>
              </a:rPr>
              <a:t>ACBL Unit 446 invites you to our</a:t>
            </a:r>
          </a:p>
          <a:p>
            <a:pPr algn="ctr"/>
            <a:r>
              <a:rPr lang="en-US" sz="2400" b="1" dirty="0">
                <a:latin typeface="Bookman Old Style" panose="02050604050505020204" pitchFamily="18" charset="0"/>
              </a:rPr>
              <a:t>Sweetheart Sectional</a:t>
            </a:r>
          </a:p>
          <a:p>
            <a:pPr algn="ctr"/>
            <a:r>
              <a:rPr lang="en-US" sz="2400" b="1" dirty="0">
                <a:latin typeface="Bookman Old Style" panose="02050604050505020204" pitchFamily="18" charset="0"/>
              </a:rPr>
              <a:t>February 17-19, 2017</a:t>
            </a:r>
          </a:p>
        </p:txBody>
      </p:sp>
      <p:pic>
        <p:nvPicPr>
          <p:cNvPr id="4" name="Picture 3"/>
          <p:cNvPicPr>
            <a:picLocks noChangeAspect="1"/>
          </p:cNvPicPr>
          <p:nvPr/>
        </p:nvPicPr>
        <p:blipFill>
          <a:blip r:embed="rId3">
            <a:grayscl/>
          </a:blip>
          <a:stretch>
            <a:fillRect/>
          </a:stretch>
        </p:blipFill>
        <p:spPr>
          <a:xfrm>
            <a:off x="132163" y="65460"/>
            <a:ext cx="899777" cy="1649109"/>
          </a:xfrm>
          <a:prstGeom prst="rect">
            <a:avLst/>
          </a:prstGeom>
        </p:spPr>
      </p:pic>
      <p:sp>
        <p:nvSpPr>
          <p:cNvPr id="18" name="TextBox 17"/>
          <p:cNvSpPr txBox="1"/>
          <p:nvPr/>
        </p:nvSpPr>
        <p:spPr>
          <a:xfrm>
            <a:off x="836882" y="1032177"/>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JC Chupack – jc.chupack@gmail.com</a:t>
            </a:r>
          </a:p>
          <a:p>
            <a:pPr algn="ctr"/>
            <a:r>
              <a:rPr lang="en-US" sz="900" dirty="0">
                <a:latin typeface="Century Gothic" panose="020B0502020202020204" pitchFamily="34" charset="0"/>
              </a:rPr>
              <a:t>Tim White – trkwhite@gmail.com</a:t>
            </a:r>
          </a:p>
        </p:txBody>
      </p:sp>
      <p:sp>
        <p:nvSpPr>
          <p:cNvPr id="19" name="TextBox 18"/>
          <p:cNvSpPr txBox="1"/>
          <p:nvPr/>
        </p:nvSpPr>
        <p:spPr>
          <a:xfrm>
            <a:off x="3160016" y="1036414"/>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0" y="3220032"/>
            <a:ext cx="3160016" cy="5550237"/>
          </a:xfrm>
          <a:prstGeom prst="rect">
            <a:avLst/>
          </a:prstGeom>
          <a:noFill/>
          <a:ln>
            <a:noFill/>
          </a:ln>
        </p:spPr>
        <p:txBody>
          <a:bodyPr wrap="square" rtlCol="0">
            <a:spAutoFit/>
          </a:bodyPr>
          <a:lstStyle/>
          <a:p>
            <a:pPr algn="ctr">
              <a:buSzPct val="25000"/>
            </a:pPr>
            <a:r>
              <a:rPr lang="en-US" sz="12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February 17</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r>
              <a:rPr lang="en-US" sz="1000" b="1" dirty="0">
                <a:solidFill>
                  <a:schemeClr val="tx1"/>
                </a:solidFill>
                <a:latin typeface="Century Gothic" panose="020B0502020202020204" pitchFamily="34" charset="0"/>
                <a:ea typeface="Calibri"/>
                <a:cs typeface="Calibri"/>
                <a:sym typeface="Calibri"/>
              </a:rPr>
              <a:t>Board-A-Match (BAM) Teams</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February 18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3:30pm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February 19</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TBA	</a:t>
            </a:r>
            <a:r>
              <a:rPr lang="en-US" sz="1000" dirty="0">
                <a:solidFill>
                  <a:schemeClr val="tx1"/>
                </a:solidFill>
                <a:latin typeface="Century Gothic" panose="020B0502020202020204" pitchFamily="34" charset="0"/>
                <a:ea typeface="Calibri"/>
                <a:cs typeface="Calibri"/>
                <a:sym typeface="Calibri"/>
              </a:rPr>
              <a:t>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2 of 2)</a:t>
            </a:r>
          </a:p>
        </p:txBody>
      </p:sp>
      <p:sp>
        <p:nvSpPr>
          <p:cNvPr id="7" name="TextBox 6"/>
          <p:cNvSpPr txBox="1"/>
          <p:nvPr/>
        </p:nvSpPr>
        <p:spPr>
          <a:xfrm>
            <a:off x="0" y="157338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6" name="TextBox 25"/>
          <p:cNvSpPr txBox="1"/>
          <p:nvPr/>
        </p:nvSpPr>
        <p:spPr>
          <a:xfrm>
            <a:off x="-12688" y="1825673"/>
            <a:ext cx="6875258" cy="1354217"/>
          </a:xfrm>
          <a:prstGeom prst="rect">
            <a:avLst/>
          </a:prstGeom>
          <a:noFill/>
          <a:ln>
            <a:solidFill>
              <a:schemeClr val="tx1"/>
            </a:solidFill>
          </a:ln>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rPr>
              <a:t>Bothell Union Hall (IUOE Local 302)</a:t>
            </a: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p>
          <a:p>
            <a:pPr algn="ctr"/>
            <a:endParaRPr lang="en-US" sz="300" i="1" dirty="0">
              <a:latin typeface="Century Gothic" panose="020B0502020202020204" pitchFamily="34" charset="0"/>
              <a:sym typeface="Wingdings" panose="05000000000000000000" pitchFamily="2" charset="2"/>
            </a:endParaRPr>
          </a:p>
          <a:p>
            <a:r>
              <a:rPr lang="en-US" sz="12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8" name="TextBox 27"/>
          <p:cNvSpPr txBox="1"/>
          <p:nvPr/>
        </p:nvSpPr>
        <p:spPr>
          <a:xfrm>
            <a:off x="3219812" y="3220032"/>
            <a:ext cx="3609513" cy="1492716"/>
          </a:xfrm>
          <a:prstGeom prst="rect">
            <a:avLst/>
          </a:prstGeom>
          <a:noFill/>
          <a:ln>
            <a:noFill/>
          </a:ln>
        </p:spPr>
        <p:txBody>
          <a:bodyPr wrap="square" rtlCol="0">
            <a:spAutoFit/>
          </a:bodyPr>
          <a:lstStyle/>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“daylight” schedule on Saturday</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Try the challenge of </a:t>
            </a:r>
            <a:r>
              <a:rPr lang="en-US" sz="1300" b="1" dirty="0">
                <a:solidFill>
                  <a:schemeClr val="tx1"/>
                </a:solidFill>
                <a:latin typeface="Century Gothic" panose="020B0502020202020204" pitchFamily="34" charset="0"/>
                <a:ea typeface="Calibri"/>
                <a:cs typeface="Calibri"/>
                <a:sym typeface="Calibri"/>
              </a:rPr>
              <a:t>BAM Teams </a:t>
            </a:r>
            <a:r>
              <a:rPr lang="en-US" sz="1300" dirty="0">
                <a:solidFill>
                  <a:schemeClr val="tx1"/>
                </a:solidFill>
                <a:latin typeface="Century Gothic" panose="020B0502020202020204" pitchFamily="34" charset="0"/>
                <a:ea typeface="Calibri"/>
                <a:cs typeface="Calibri"/>
                <a:sym typeface="Calibri"/>
              </a:rPr>
              <a:t>on Friday evening, an event where each board is scored separately as a win, tie, or loss.  Every board is equally important to your team’s score.</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Discounts for players age 25 and under</a:t>
            </a:r>
          </a:p>
        </p:txBody>
      </p:sp>
      <p:sp>
        <p:nvSpPr>
          <p:cNvPr id="11" name="TextBox 10"/>
          <p:cNvSpPr txBox="1"/>
          <p:nvPr/>
        </p:nvSpPr>
        <p:spPr>
          <a:xfrm>
            <a:off x="184825" y="8831039"/>
            <a:ext cx="2844048" cy="276999"/>
          </a:xfrm>
          <a:prstGeom prst="rect">
            <a:avLst/>
          </a:prstGeom>
          <a:noFill/>
        </p:spPr>
        <p:txBody>
          <a:bodyPr wrap="none" rtlCol="0">
            <a:spAutoFit/>
          </a:bodyPr>
          <a:lstStyle/>
          <a:p>
            <a:r>
              <a:rPr lang="en-US" sz="1200" i="1" dirty="0">
                <a:latin typeface="Century Gothic" panose="020B0502020202020204" pitchFamily="34" charset="0"/>
              </a:rPr>
              <a:t>Website:  http://bridgeinseattle.org </a:t>
            </a:r>
          </a:p>
        </p:txBody>
      </p:sp>
      <p:sp>
        <p:nvSpPr>
          <p:cNvPr id="31" name="TextBox 30"/>
          <p:cNvSpPr txBox="1"/>
          <p:nvPr/>
        </p:nvSpPr>
        <p:spPr>
          <a:xfrm>
            <a:off x="2998831" y="8831039"/>
            <a:ext cx="3853940" cy="276999"/>
          </a:xfrm>
          <a:prstGeom prst="rect">
            <a:avLst/>
          </a:prstGeom>
          <a:noFill/>
        </p:spPr>
        <p:txBody>
          <a:bodyPr wrap="none" rtlCol="0">
            <a:spAutoFit/>
          </a:bodyPr>
          <a:lstStyle/>
          <a:p>
            <a:r>
              <a:rPr lang="en-US" sz="1200" i="1" dirty="0">
                <a:latin typeface="Century Gothic" panose="020B0502020202020204" pitchFamily="34" charset="0"/>
              </a:rPr>
              <a:t>Facebook:  http://facebook.com/SeattleBridge/ </a:t>
            </a:r>
          </a:p>
        </p:txBody>
      </p:sp>
      <p:sp>
        <p:nvSpPr>
          <p:cNvPr id="23" name="TextBox 22"/>
          <p:cNvSpPr txBox="1"/>
          <p:nvPr/>
        </p:nvSpPr>
        <p:spPr>
          <a:xfrm>
            <a:off x="3219812" y="4752742"/>
            <a:ext cx="3604628" cy="1985159"/>
          </a:xfrm>
          <a:prstGeom prst="rect">
            <a:avLst/>
          </a:prstGeom>
          <a:noFill/>
          <a:ln>
            <a:solidFill>
              <a:schemeClr val="tx1"/>
            </a:solidFill>
          </a:ln>
        </p:spPr>
        <p:txBody>
          <a:bodyPr wrap="square" rtlCol="0">
            <a:spAutoFit/>
          </a:bodyPr>
          <a:lstStyle/>
          <a:p>
            <a:pPr algn="ctr">
              <a:buSzPct val="25000"/>
              <a:tabLst>
                <a:tab pos="625475" algn="l"/>
              </a:tabLst>
            </a:pPr>
            <a:r>
              <a:rPr lang="en-US" sz="1300"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dirty="0">
                <a:solidFill>
                  <a:schemeClr val="tx1"/>
                </a:solidFill>
                <a:latin typeface="Century Gothic" panose="020B0502020202020204" pitchFamily="34" charset="0"/>
                <a:ea typeface="Calibri"/>
                <a:cs typeface="Calibri"/>
                <a:sym typeface="Calibri"/>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acbl.org/</a:t>
            </a:r>
            <a:r>
              <a:rPr lang="en-US" sz="1000" dirty="0" err="1">
                <a:latin typeface="Century Gothic" panose="020B0502020202020204" pitchFamily="34" charset="0"/>
                <a:ea typeface="Calibri"/>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1026" name="Picture 2" descr="Image result for sweetheart clip art"/>
          <p:cNvPicPr>
            <a:picLocks noChangeAspect="1" noChangeArrowheads="1"/>
          </p:cNvPicPr>
          <p:nvPr/>
        </p:nvPicPr>
        <p:blipFill rotWithShape="1">
          <a:blip r:embed="rId4">
            <a:grayscl/>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19633" r="13539"/>
          <a:stretch/>
        </p:blipFill>
        <p:spPr bwMode="auto">
          <a:xfrm>
            <a:off x="5631535" y="36327"/>
            <a:ext cx="1192905" cy="17850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TotalTime>
  <Words>191</Words>
  <Application>Microsoft Office PowerPoint</Application>
  <PresentationFormat>On-screen Show (4:3)</PresentationFormat>
  <Paragraphs>74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Bookman Old Style</vt:lpstr>
      <vt:lpstr>Calibri</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Sweetheart Sectional - Unit 446</dc:title>
  <dc:creator>JC Chupack</dc:creator>
  <cp:lastModifiedBy>JC Chupack</cp:lastModifiedBy>
  <cp:revision>41</cp:revision>
  <dcterms:modified xsi:type="dcterms:W3CDTF">2016-10-19T03:35:36Z</dcterms:modified>
</cp:coreProperties>
</file>