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6858000" cy="9144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1" autoAdjust="0"/>
    <p:restoredTop sz="94660"/>
  </p:normalViewPr>
  <p:slideViewPr>
    <p:cSldViewPr snapToGrid="0">
      <p:cViewPr varScale="1">
        <p:scale>
          <a:sx n="80" d="100"/>
          <a:sy n="80" d="100"/>
        </p:scale>
        <p:origin x="239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2143125" y="685800"/>
            <a:ext cx="257175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716298642"/>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5800" y="4343400"/>
            <a:ext cx="5486399" cy="4114800"/>
          </a:xfrm>
          <a:prstGeom prst="rect">
            <a:avLst/>
          </a:prstGeom>
          <a:noFill/>
          <a:ln>
            <a:noFill/>
          </a:ln>
        </p:spPr>
        <p:txBody>
          <a:bodyPr lIns="91425" tIns="91425" rIns="91425" bIns="91425" anchor="ctr" anchorCtr="0">
            <a:noAutofit/>
          </a:bodyPr>
          <a:lstStyle/>
          <a:p>
            <a:pPr lvl="0">
              <a:spcBef>
                <a:spcPts val="0"/>
              </a:spcBef>
              <a:buNone/>
            </a:pPr>
            <a:endParaRPr/>
          </a:p>
        </p:txBody>
      </p:sp>
      <p:sp>
        <p:nvSpPr>
          <p:cNvPr id="82" name="Shape 82"/>
          <p:cNvSpPr>
            <a:spLocks noGrp="1" noRot="1" noChangeAspect="1"/>
          </p:cNvSpPr>
          <p:nvPr>
            <p:ph type="sldImg" idx="2"/>
          </p:nvPr>
        </p:nvSpPr>
        <p:spPr>
          <a:xfrm>
            <a:off x="2143125" y="685800"/>
            <a:ext cx="257175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25158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11"/>
        <p:cNvGrpSpPr/>
        <p:nvPr/>
      </p:nvGrpSpPr>
      <p:grpSpPr>
        <a:xfrm>
          <a:off x="0" y="0"/>
          <a:ext cx="0" cy="0"/>
          <a:chOff x="0" y="0"/>
          <a:chExt cx="0" cy="0"/>
        </a:xfrm>
      </p:grpSpPr>
      <p:sp>
        <p:nvSpPr>
          <p:cNvPr id="12" name="Shape 12"/>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3" name="Shape 13"/>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4" name="Shape 14"/>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5"/>
        <p:cNvGrpSpPr/>
        <p:nvPr/>
      </p:nvGrpSpPr>
      <p:grpSpPr>
        <a:xfrm>
          <a:off x="0" y="0"/>
          <a:ext cx="0" cy="0"/>
          <a:chOff x="0" y="0"/>
          <a:chExt cx="0" cy="0"/>
        </a:xfrm>
      </p:grpSpPr>
      <p:sp>
        <p:nvSpPr>
          <p:cNvPr id="16" name="Shape 16"/>
          <p:cNvSpPr txBox="1">
            <a:spLocks noGrp="1"/>
          </p:cNvSpPr>
          <p:nvPr>
            <p:ph type="ctrTitle"/>
          </p:nvPr>
        </p:nvSpPr>
        <p:spPr>
          <a:xfrm>
            <a:off x="514350" y="2840567"/>
            <a:ext cx="5829300" cy="1960032"/>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17" name="Shape 17"/>
          <p:cNvSpPr txBox="1">
            <a:spLocks noGrp="1"/>
          </p:cNvSpPr>
          <p:nvPr>
            <p:ph type="subTitle" idx="1"/>
          </p:nvPr>
        </p:nvSpPr>
        <p:spPr>
          <a:xfrm>
            <a:off x="1028701" y="5181600"/>
            <a:ext cx="4800599" cy="2336800"/>
          </a:xfrm>
          <a:prstGeom prst="rect">
            <a:avLst/>
          </a:prstGeom>
          <a:noFill/>
          <a:ln>
            <a:noFill/>
          </a:ln>
        </p:spPr>
        <p:txBody>
          <a:bodyPr lIns="91425" tIns="91425" rIns="91425" bIns="91425" anchor="t" anchorCtr="0"/>
          <a:lstStyle>
            <a:lvl1pPr marL="0" marR="0" lvl="0" indent="0" algn="ctr" rtl="0">
              <a:spcBef>
                <a:spcPts val="480"/>
              </a:spcBef>
              <a:buClr>
                <a:srgbClr val="888888"/>
              </a:buClr>
              <a:buFont typeface="Arial"/>
              <a:buNone/>
              <a:defRPr/>
            </a:lvl1pPr>
            <a:lvl2pPr marL="342900" marR="0" lvl="1" indent="0" algn="ctr" rtl="0">
              <a:spcBef>
                <a:spcPts val="420"/>
              </a:spcBef>
              <a:buClr>
                <a:srgbClr val="888888"/>
              </a:buClr>
              <a:buFont typeface="Arial"/>
              <a:buNone/>
              <a:defRPr/>
            </a:lvl2pPr>
            <a:lvl3pPr marL="685800" marR="0" lvl="2" indent="0" algn="ctr" rtl="0">
              <a:spcBef>
                <a:spcPts val="360"/>
              </a:spcBef>
              <a:buClr>
                <a:srgbClr val="888888"/>
              </a:buClr>
              <a:buFont typeface="Arial"/>
              <a:buNone/>
              <a:defRPr/>
            </a:lvl3pPr>
            <a:lvl4pPr marL="1028700" marR="0" lvl="3" indent="0" algn="ctr" rtl="0">
              <a:spcBef>
                <a:spcPts val="300"/>
              </a:spcBef>
              <a:buClr>
                <a:srgbClr val="888888"/>
              </a:buClr>
              <a:buFont typeface="Arial"/>
              <a:buNone/>
              <a:defRPr/>
            </a:lvl4pPr>
            <a:lvl5pPr marL="1371600" marR="0" lvl="4" indent="0" algn="ctr" rtl="0">
              <a:spcBef>
                <a:spcPts val="300"/>
              </a:spcBef>
              <a:buClr>
                <a:srgbClr val="888888"/>
              </a:buClr>
              <a:buFont typeface="Arial"/>
              <a:buNone/>
              <a:defRPr/>
            </a:lvl5pPr>
            <a:lvl6pPr marL="1714500" marR="0" lvl="5" indent="0" algn="ctr" rtl="0">
              <a:spcBef>
                <a:spcPts val="300"/>
              </a:spcBef>
              <a:buClr>
                <a:srgbClr val="888888"/>
              </a:buClr>
              <a:buFont typeface="Arial"/>
              <a:buNone/>
              <a:defRPr/>
            </a:lvl6pPr>
            <a:lvl7pPr marL="2057400" marR="0" lvl="6" indent="0" algn="ctr" rtl="0">
              <a:spcBef>
                <a:spcPts val="300"/>
              </a:spcBef>
              <a:buClr>
                <a:srgbClr val="888888"/>
              </a:buClr>
              <a:buFont typeface="Arial"/>
              <a:buNone/>
              <a:defRPr/>
            </a:lvl7pPr>
            <a:lvl8pPr marL="2400300" marR="0" lvl="7" indent="0" algn="ctr" rtl="0">
              <a:spcBef>
                <a:spcPts val="300"/>
              </a:spcBef>
              <a:buClr>
                <a:srgbClr val="888888"/>
              </a:buClr>
              <a:buFont typeface="Arial"/>
              <a:buNone/>
              <a:defRPr/>
            </a:lvl8pPr>
            <a:lvl9pPr marL="2743200" marR="0" lvl="8" indent="0" algn="ctr" rtl="0">
              <a:spcBef>
                <a:spcPts val="300"/>
              </a:spcBef>
              <a:buClr>
                <a:srgbClr val="888888"/>
              </a:buClr>
              <a:buFont typeface="Arial"/>
              <a:buNone/>
              <a:defRPr/>
            </a:lvl9pPr>
          </a:lstStyle>
          <a:p>
            <a:endParaRPr/>
          </a:p>
        </p:txBody>
      </p:sp>
      <p:sp>
        <p:nvSpPr>
          <p:cNvPr id="18" name="Shape 1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9" name="Shape 1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0" name="Shape 2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1"/>
        <p:cNvGrpSpPr/>
        <p:nvPr/>
      </p:nvGrpSpPr>
      <p:grpSpPr>
        <a:xfrm>
          <a:off x="0" y="0"/>
          <a:ext cx="0" cy="0"/>
          <a:chOff x="0" y="0"/>
          <a:chExt cx="0" cy="0"/>
        </a:xfrm>
      </p:grpSpPr>
      <p:sp>
        <p:nvSpPr>
          <p:cNvPr id="22" name="Shape 22"/>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3" name="Shape 23"/>
          <p:cNvSpPr txBox="1">
            <a:spLocks noGrp="1"/>
          </p:cNvSpPr>
          <p:nvPr>
            <p:ph type="body" idx="1"/>
          </p:nvPr>
        </p:nvSpPr>
        <p:spPr>
          <a:xfrm>
            <a:off x="342900" y="2133601"/>
            <a:ext cx="6172200" cy="6034617"/>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24" name="Shape 24"/>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5" name="Shape 25"/>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6" name="Shape 26"/>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27"/>
        <p:cNvGrpSpPr/>
        <p:nvPr/>
      </p:nvGrpSpPr>
      <p:grpSpPr>
        <a:xfrm>
          <a:off x="0" y="0"/>
          <a:ext cx="0" cy="0"/>
          <a:chOff x="0" y="0"/>
          <a:chExt cx="0" cy="0"/>
        </a:xfrm>
      </p:grpSpPr>
      <p:sp>
        <p:nvSpPr>
          <p:cNvPr id="28" name="Shape 28"/>
          <p:cNvSpPr txBox="1">
            <a:spLocks noGrp="1"/>
          </p:cNvSpPr>
          <p:nvPr>
            <p:ph type="title"/>
          </p:nvPr>
        </p:nvSpPr>
        <p:spPr>
          <a:xfrm>
            <a:off x="541734" y="5875867"/>
            <a:ext cx="5829300" cy="1816100"/>
          </a:xfrm>
          <a:prstGeom prst="rect">
            <a:avLst/>
          </a:prstGeom>
          <a:noFill/>
          <a:ln>
            <a:noFill/>
          </a:ln>
        </p:spPr>
        <p:txBody>
          <a:bodyPr lIns="91425" tIns="91425" rIns="91425" bIns="91425" anchor="t"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9" name="Shape 29"/>
          <p:cNvSpPr txBox="1">
            <a:spLocks noGrp="1"/>
          </p:cNvSpPr>
          <p:nvPr>
            <p:ph type="body" idx="1"/>
          </p:nvPr>
        </p:nvSpPr>
        <p:spPr>
          <a:xfrm>
            <a:off x="541734" y="3875618"/>
            <a:ext cx="5829300" cy="2000249"/>
          </a:xfrm>
          <a:prstGeom prst="rect">
            <a:avLst/>
          </a:prstGeom>
          <a:noFill/>
          <a:ln>
            <a:noFill/>
          </a:ln>
        </p:spPr>
        <p:txBody>
          <a:bodyPr lIns="91425" tIns="91425" rIns="91425" bIns="91425" anchor="b" anchorCtr="0"/>
          <a:lstStyle>
            <a:lvl1pPr marL="0" lvl="0" indent="0" rtl="0">
              <a:spcBef>
                <a:spcPts val="0"/>
              </a:spcBef>
              <a:buClr>
                <a:srgbClr val="888888"/>
              </a:buClr>
              <a:buFont typeface="Calibri"/>
              <a:buNone/>
              <a:defRPr/>
            </a:lvl1pPr>
            <a:lvl2pPr marL="342900" lvl="1" indent="0" rtl="0">
              <a:spcBef>
                <a:spcPts val="0"/>
              </a:spcBef>
              <a:buClr>
                <a:srgbClr val="888888"/>
              </a:buClr>
              <a:buFont typeface="Calibri"/>
              <a:buNone/>
              <a:defRPr/>
            </a:lvl2pPr>
            <a:lvl3pPr marL="685800" lvl="2" indent="0" rtl="0">
              <a:spcBef>
                <a:spcPts val="0"/>
              </a:spcBef>
              <a:buClr>
                <a:srgbClr val="888888"/>
              </a:buClr>
              <a:buFont typeface="Calibri"/>
              <a:buNone/>
              <a:defRPr/>
            </a:lvl3pPr>
            <a:lvl4pPr marL="1028700" lvl="3" indent="0" rtl="0">
              <a:spcBef>
                <a:spcPts val="0"/>
              </a:spcBef>
              <a:buClr>
                <a:srgbClr val="888888"/>
              </a:buClr>
              <a:buFont typeface="Calibri"/>
              <a:buNone/>
              <a:defRPr/>
            </a:lvl4pPr>
            <a:lvl5pPr marL="1371600" lvl="4" indent="0" rtl="0">
              <a:spcBef>
                <a:spcPts val="0"/>
              </a:spcBef>
              <a:buClr>
                <a:srgbClr val="888888"/>
              </a:buClr>
              <a:buFont typeface="Calibri"/>
              <a:buNone/>
              <a:defRPr/>
            </a:lvl5pPr>
            <a:lvl6pPr marL="1714500" lvl="5" indent="0" rtl="0">
              <a:spcBef>
                <a:spcPts val="0"/>
              </a:spcBef>
              <a:buClr>
                <a:srgbClr val="888888"/>
              </a:buClr>
              <a:buFont typeface="Calibri"/>
              <a:buNone/>
              <a:defRPr/>
            </a:lvl6pPr>
            <a:lvl7pPr marL="2057400" lvl="6" indent="0" rtl="0">
              <a:spcBef>
                <a:spcPts val="0"/>
              </a:spcBef>
              <a:buClr>
                <a:srgbClr val="888888"/>
              </a:buClr>
              <a:buFont typeface="Calibri"/>
              <a:buNone/>
              <a:defRPr/>
            </a:lvl7pPr>
            <a:lvl8pPr marL="2400300" lvl="7" indent="0" rtl="0">
              <a:spcBef>
                <a:spcPts val="0"/>
              </a:spcBef>
              <a:buClr>
                <a:srgbClr val="888888"/>
              </a:buClr>
              <a:buFont typeface="Calibri"/>
              <a:buNone/>
              <a:defRPr/>
            </a:lvl8pPr>
            <a:lvl9pPr marL="2743200" lvl="8" indent="0" rtl="0">
              <a:spcBef>
                <a:spcPts val="0"/>
              </a:spcBef>
              <a:buClr>
                <a:srgbClr val="888888"/>
              </a:buClr>
              <a:buFont typeface="Calibri"/>
              <a:buNone/>
              <a:defRPr/>
            </a:lvl9pPr>
          </a:lstStyle>
          <a:p>
            <a:endParaRPr/>
          </a:p>
        </p:txBody>
      </p:sp>
      <p:sp>
        <p:nvSpPr>
          <p:cNvPr id="30" name="Shape 30"/>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1" name="Shape 31"/>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2" name="Shape 32"/>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33"/>
        <p:cNvGrpSpPr/>
        <p:nvPr/>
      </p:nvGrpSpPr>
      <p:grpSpPr>
        <a:xfrm>
          <a:off x="0" y="0"/>
          <a:ext cx="0" cy="0"/>
          <a:chOff x="0" y="0"/>
          <a:chExt cx="0" cy="0"/>
        </a:xfrm>
      </p:grpSpPr>
      <p:sp>
        <p:nvSpPr>
          <p:cNvPr id="34" name="Shape 34"/>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5" name="Shape 35"/>
          <p:cNvSpPr txBox="1">
            <a:spLocks noGrp="1"/>
          </p:cNvSpPr>
          <p:nvPr>
            <p:ph type="body" idx="1"/>
          </p:nvPr>
        </p:nvSpPr>
        <p:spPr>
          <a:xfrm>
            <a:off x="342900" y="2133601"/>
            <a:ext cx="3028949" cy="6034617"/>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6" name="Shape 36"/>
          <p:cNvSpPr txBox="1">
            <a:spLocks noGrp="1"/>
          </p:cNvSpPr>
          <p:nvPr>
            <p:ph type="body" idx="2"/>
          </p:nvPr>
        </p:nvSpPr>
        <p:spPr>
          <a:xfrm>
            <a:off x="3486151" y="2133601"/>
            <a:ext cx="3028949" cy="6034617"/>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7" name="Shape 37"/>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8" name="Shape 38"/>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9" name="Shape 39"/>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40"/>
        <p:cNvGrpSpPr/>
        <p:nvPr/>
      </p:nvGrpSpPr>
      <p:grpSpPr>
        <a:xfrm>
          <a:off x="0" y="0"/>
          <a:ext cx="0" cy="0"/>
          <a:chOff x="0" y="0"/>
          <a:chExt cx="0" cy="0"/>
        </a:xfrm>
      </p:grpSpPr>
      <p:sp>
        <p:nvSpPr>
          <p:cNvPr id="41" name="Shape 41"/>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2" name="Shape 42"/>
          <p:cNvSpPr txBox="1">
            <a:spLocks noGrp="1"/>
          </p:cNvSpPr>
          <p:nvPr>
            <p:ph type="body" idx="1"/>
          </p:nvPr>
        </p:nvSpPr>
        <p:spPr>
          <a:xfrm>
            <a:off x="342900" y="2046816"/>
            <a:ext cx="3030140" cy="853016"/>
          </a:xfrm>
          <a:prstGeom prst="rect">
            <a:avLst/>
          </a:prstGeom>
          <a:noFill/>
          <a:ln>
            <a:noFill/>
          </a:ln>
        </p:spPr>
        <p:txBody>
          <a:bodyPr lIns="91425" tIns="91425" rIns="91425" bIns="91425" anchor="b"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43" name="Shape 43"/>
          <p:cNvSpPr txBox="1">
            <a:spLocks noGrp="1"/>
          </p:cNvSpPr>
          <p:nvPr>
            <p:ph type="body" idx="2"/>
          </p:nvPr>
        </p:nvSpPr>
        <p:spPr>
          <a:xfrm>
            <a:off x="342900" y="2899834"/>
            <a:ext cx="3030140" cy="5268383"/>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4" name="Shape 44"/>
          <p:cNvSpPr txBox="1">
            <a:spLocks noGrp="1"/>
          </p:cNvSpPr>
          <p:nvPr>
            <p:ph type="body" idx="3"/>
          </p:nvPr>
        </p:nvSpPr>
        <p:spPr>
          <a:xfrm>
            <a:off x="3483769" y="2046816"/>
            <a:ext cx="3031331" cy="853016"/>
          </a:xfrm>
          <a:prstGeom prst="rect">
            <a:avLst/>
          </a:prstGeom>
          <a:noFill/>
          <a:ln>
            <a:noFill/>
          </a:ln>
        </p:spPr>
        <p:txBody>
          <a:bodyPr lIns="91425" tIns="91425" rIns="91425" bIns="91425" anchor="b"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45" name="Shape 45"/>
          <p:cNvSpPr txBox="1">
            <a:spLocks noGrp="1"/>
          </p:cNvSpPr>
          <p:nvPr>
            <p:ph type="body" idx="4"/>
          </p:nvPr>
        </p:nvSpPr>
        <p:spPr>
          <a:xfrm>
            <a:off x="3483769" y="2899834"/>
            <a:ext cx="3031331" cy="5268383"/>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6" name="Shape 46"/>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47" name="Shape 47"/>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48" name="Shape 48"/>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49"/>
        <p:cNvGrpSpPr/>
        <p:nvPr/>
      </p:nvGrpSpPr>
      <p:grpSpPr>
        <a:xfrm>
          <a:off x="0" y="0"/>
          <a:ext cx="0" cy="0"/>
          <a:chOff x="0" y="0"/>
          <a:chExt cx="0" cy="0"/>
        </a:xfrm>
      </p:grpSpPr>
      <p:sp>
        <p:nvSpPr>
          <p:cNvPr id="50" name="Shape 50"/>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1" name="Shape 51"/>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2" name="Shape 52"/>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3" name="Shape 53"/>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54"/>
        <p:cNvGrpSpPr/>
        <p:nvPr/>
      </p:nvGrpSpPr>
      <p:grpSpPr>
        <a:xfrm>
          <a:off x="0" y="0"/>
          <a:ext cx="0" cy="0"/>
          <a:chOff x="0" y="0"/>
          <a:chExt cx="0" cy="0"/>
        </a:xfrm>
      </p:grpSpPr>
      <p:sp>
        <p:nvSpPr>
          <p:cNvPr id="55" name="Shape 55"/>
          <p:cNvSpPr txBox="1">
            <a:spLocks noGrp="1"/>
          </p:cNvSpPr>
          <p:nvPr>
            <p:ph type="title"/>
          </p:nvPr>
        </p:nvSpPr>
        <p:spPr>
          <a:xfrm>
            <a:off x="342900" y="364067"/>
            <a:ext cx="2256235" cy="1549399"/>
          </a:xfrm>
          <a:prstGeom prst="rect">
            <a:avLst/>
          </a:prstGeom>
          <a:noFill/>
          <a:ln>
            <a:noFill/>
          </a:ln>
        </p:spPr>
        <p:txBody>
          <a:bodyPr lIns="91425" tIns="91425" rIns="91425" bIns="91425" anchor="b"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6" name="Shape 56"/>
          <p:cNvSpPr txBox="1">
            <a:spLocks noGrp="1"/>
          </p:cNvSpPr>
          <p:nvPr>
            <p:ph type="body" idx="1"/>
          </p:nvPr>
        </p:nvSpPr>
        <p:spPr>
          <a:xfrm>
            <a:off x="2681287" y="364067"/>
            <a:ext cx="3833813" cy="7804149"/>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7" name="Shape 57"/>
          <p:cNvSpPr txBox="1">
            <a:spLocks noGrp="1"/>
          </p:cNvSpPr>
          <p:nvPr>
            <p:ph type="body" idx="2"/>
          </p:nvPr>
        </p:nvSpPr>
        <p:spPr>
          <a:xfrm>
            <a:off x="342900" y="1913467"/>
            <a:ext cx="2256235" cy="6254751"/>
          </a:xfrm>
          <a:prstGeom prst="rect">
            <a:avLst/>
          </a:prstGeom>
          <a:noFill/>
          <a:ln>
            <a:noFill/>
          </a:ln>
        </p:spPr>
        <p:txBody>
          <a:bodyPr lIns="91425" tIns="91425" rIns="91425" bIns="91425" anchor="t"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58" name="Shape 5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9" name="Shape 5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0" name="Shape 6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61"/>
        <p:cNvGrpSpPr/>
        <p:nvPr/>
      </p:nvGrpSpPr>
      <p:grpSpPr>
        <a:xfrm>
          <a:off x="0" y="0"/>
          <a:ext cx="0" cy="0"/>
          <a:chOff x="0" y="0"/>
          <a:chExt cx="0" cy="0"/>
        </a:xfrm>
      </p:grpSpPr>
      <p:sp>
        <p:nvSpPr>
          <p:cNvPr id="62" name="Shape 62"/>
          <p:cNvSpPr txBox="1">
            <a:spLocks noGrp="1"/>
          </p:cNvSpPr>
          <p:nvPr>
            <p:ph type="title"/>
          </p:nvPr>
        </p:nvSpPr>
        <p:spPr>
          <a:xfrm>
            <a:off x="1344217" y="6400801"/>
            <a:ext cx="4114799" cy="755649"/>
          </a:xfrm>
          <a:prstGeom prst="rect">
            <a:avLst/>
          </a:prstGeom>
          <a:noFill/>
          <a:ln>
            <a:noFill/>
          </a:ln>
        </p:spPr>
        <p:txBody>
          <a:bodyPr lIns="91425" tIns="91425" rIns="91425" bIns="91425" anchor="b"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63" name="Shape 63"/>
          <p:cNvSpPr>
            <a:spLocks noGrp="1"/>
          </p:cNvSpPr>
          <p:nvPr>
            <p:ph type="pic" idx="2"/>
          </p:nvPr>
        </p:nvSpPr>
        <p:spPr>
          <a:xfrm>
            <a:off x="1344217" y="817033"/>
            <a:ext cx="4114799" cy="5486400"/>
          </a:xfrm>
          <a:prstGeom prst="rect">
            <a:avLst/>
          </a:prstGeom>
          <a:noFill/>
          <a:ln>
            <a:noFill/>
          </a:ln>
        </p:spPr>
      </p:sp>
      <p:sp>
        <p:nvSpPr>
          <p:cNvPr id="64" name="Shape 64"/>
          <p:cNvSpPr txBox="1">
            <a:spLocks noGrp="1"/>
          </p:cNvSpPr>
          <p:nvPr>
            <p:ph type="body" idx="1"/>
          </p:nvPr>
        </p:nvSpPr>
        <p:spPr>
          <a:xfrm>
            <a:off x="1344217" y="7156450"/>
            <a:ext cx="4114799" cy="1073148"/>
          </a:xfrm>
          <a:prstGeom prst="rect">
            <a:avLst/>
          </a:prstGeom>
          <a:noFill/>
          <a:ln>
            <a:noFill/>
          </a:ln>
        </p:spPr>
        <p:txBody>
          <a:bodyPr lIns="91425" tIns="91425" rIns="91425" bIns="91425" anchor="t"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65" name="Shape 65"/>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6" name="Shape 66"/>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7" name="Shape 67"/>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68"/>
        <p:cNvGrpSpPr/>
        <p:nvPr/>
      </p:nvGrpSpPr>
      <p:grpSpPr>
        <a:xfrm>
          <a:off x="0" y="0"/>
          <a:ext cx="0" cy="0"/>
          <a:chOff x="0" y="0"/>
          <a:chExt cx="0" cy="0"/>
        </a:xfrm>
      </p:grpSpPr>
      <p:sp>
        <p:nvSpPr>
          <p:cNvPr id="69" name="Shape 69"/>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0" name="Shape 70"/>
          <p:cNvSpPr txBox="1">
            <a:spLocks noGrp="1"/>
          </p:cNvSpPr>
          <p:nvPr>
            <p:ph type="body" idx="1"/>
          </p:nvPr>
        </p:nvSpPr>
        <p:spPr>
          <a:xfrm rot="5400000">
            <a:off x="411692" y="2064809"/>
            <a:ext cx="6034617" cy="6172200"/>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71" name="Shape 71"/>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2" name="Shape 72"/>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3" name="Shape 73"/>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74"/>
        <p:cNvGrpSpPr/>
        <p:nvPr/>
      </p:nvGrpSpPr>
      <p:grpSpPr>
        <a:xfrm>
          <a:off x="0" y="0"/>
          <a:ext cx="0" cy="0"/>
          <a:chOff x="0" y="0"/>
          <a:chExt cx="0" cy="0"/>
        </a:xfrm>
      </p:grpSpPr>
      <p:sp>
        <p:nvSpPr>
          <p:cNvPr id="75" name="Shape 75"/>
          <p:cNvSpPr txBox="1">
            <a:spLocks noGrp="1"/>
          </p:cNvSpPr>
          <p:nvPr>
            <p:ph type="title"/>
          </p:nvPr>
        </p:nvSpPr>
        <p:spPr>
          <a:xfrm rot="5400000">
            <a:off x="1842559" y="3495675"/>
            <a:ext cx="7802033" cy="154305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6" name="Shape 76"/>
          <p:cNvSpPr txBox="1">
            <a:spLocks noGrp="1"/>
          </p:cNvSpPr>
          <p:nvPr>
            <p:ph type="body" idx="1"/>
          </p:nvPr>
        </p:nvSpPr>
        <p:spPr>
          <a:xfrm rot="5400000">
            <a:off x="-1300692" y="2009776"/>
            <a:ext cx="7802033" cy="4514849"/>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77" name="Shape 77"/>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8" name="Shape 78"/>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9" name="Shape 79"/>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7" name="Shape 7"/>
          <p:cNvSpPr txBox="1">
            <a:spLocks noGrp="1"/>
          </p:cNvSpPr>
          <p:nvPr>
            <p:ph type="body" idx="1"/>
          </p:nvPr>
        </p:nvSpPr>
        <p:spPr>
          <a:xfrm>
            <a:off x="342900" y="2133601"/>
            <a:ext cx="6172200" cy="6034617"/>
          </a:xfrm>
          <a:prstGeom prst="rect">
            <a:avLst/>
          </a:prstGeom>
          <a:noFill/>
          <a:ln>
            <a:noFill/>
          </a:ln>
        </p:spPr>
        <p:txBody>
          <a:bodyPr lIns="91425" tIns="91425" rIns="91425" bIns="91425" anchor="t" anchorCtr="0"/>
          <a:lstStyle>
            <a:lvl1pPr marL="342900" marR="0" lvl="0" indent="-139700" algn="l" rtl="0">
              <a:spcBef>
                <a:spcPts val="640"/>
              </a:spcBef>
              <a:buClr>
                <a:schemeClr val="dk1"/>
              </a:buClr>
              <a:buFont typeface="Arial"/>
              <a:buChar char="•"/>
              <a:defRPr/>
            </a:lvl1pPr>
            <a:lvl2pPr marL="742950" marR="0" lvl="1" indent="-107950" algn="l" rtl="0">
              <a:spcBef>
                <a:spcPts val="560"/>
              </a:spcBef>
              <a:buClr>
                <a:schemeClr val="dk1"/>
              </a:buClr>
              <a:buFont typeface="Arial"/>
              <a:buChar char="–"/>
              <a:defRPr/>
            </a:lvl2pPr>
            <a:lvl3pPr marL="1143000" marR="0" lvl="2" indent="-76200" algn="l" rtl="0">
              <a:spcBef>
                <a:spcPts val="480"/>
              </a:spcBef>
              <a:buClr>
                <a:schemeClr val="dk1"/>
              </a:buClr>
              <a:buFont typeface="Arial"/>
              <a:buChar char="•"/>
              <a:defRPr/>
            </a:lvl3pPr>
            <a:lvl4pPr marL="1600200" marR="0" lvl="3" indent="-101600" algn="l" rtl="0">
              <a:spcBef>
                <a:spcPts val="400"/>
              </a:spcBef>
              <a:buClr>
                <a:schemeClr val="dk1"/>
              </a:buClr>
              <a:buFont typeface="Arial"/>
              <a:buChar char="–"/>
              <a:defRPr/>
            </a:lvl4pPr>
            <a:lvl5pPr marL="2057400" marR="0" lvl="4" indent="-101600" algn="l" rtl="0">
              <a:spcBef>
                <a:spcPts val="400"/>
              </a:spcBef>
              <a:buClr>
                <a:schemeClr val="dk1"/>
              </a:buClr>
              <a:buFont typeface="Arial"/>
              <a:buChar char="»"/>
              <a:defRPr/>
            </a:lvl5pPr>
            <a:lvl6pPr marL="2514600" marR="0" lvl="5" indent="-101600" algn="l" rtl="0">
              <a:spcBef>
                <a:spcPts val="400"/>
              </a:spcBef>
              <a:buClr>
                <a:schemeClr val="dk1"/>
              </a:buClr>
              <a:buFont typeface="Arial"/>
              <a:buChar char="•"/>
              <a:defRPr/>
            </a:lvl6pPr>
            <a:lvl7pPr marL="2971800" marR="0" lvl="6" indent="-101600" algn="l" rtl="0">
              <a:spcBef>
                <a:spcPts val="400"/>
              </a:spcBef>
              <a:buClr>
                <a:schemeClr val="dk1"/>
              </a:buClr>
              <a:buFont typeface="Arial"/>
              <a:buChar char="•"/>
              <a:defRPr/>
            </a:lvl7pPr>
            <a:lvl8pPr marL="3429000" marR="0" lvl="7" indent="-101600" algn="l" rtl="0">
              <a:spcBef>
                <a:spcPts val="400"/>
              </a:spcBef>
              <a:buClr>
                <a:schemeClr val="dk1"/>
              </a:buClr>
              <a:buFont typeface="Arial"/>
              <a:buChar char="•"/>
              <a:defRPr/>
            </a:lvl8pPr>
            <a:lvl9pPr marL="3886200" marR="0" lvl="8" indent="-101600" algn="l" rtl="0">
              <a:spcBef>
                <a:spcPts val="400"/>
              </a:spcBef>
              <a:buClr>
                <a:schemeClr val="dk1"/>
              </a:buClr>
              <a:buFont typeface="Arial"/>
              <a:buChar char="•"/>
              <a:defRPr/>
            </a:lvl9pPr>
          </a:lstStyle>
          <a:p>
            <a:endParaRPr/>
          </a:p>
        </p:txBody>
      </p:sp>
      <p:sp>
        <p:nvSpPr>
          <p:cNvPr id="8" name="Shape 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9" name="Shape 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0" name="Shape 1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acbl.org/partnershipdesk" TargetMode="External"/><Relationship Id="rId3" Type="http://schemas.openxmlformats.org/officeDocument/2006/relationships/image" Target="../media/image1.png"/><Relationship Id="rId7" Type="http://schemas.openxmlformats.org/officeDocument/2006/relationships/hyperlink" Target="mailto:sbu446partnership@gmail.com?subject=Sweetheart%20Sectional%202017%20-%20partner%20request"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facebook.com/SeattleBridge/" TargetMode="External"/><Relationship Id="rId5" Type="http://schemas.openxmlformats.org/officeDocument/2006/relationships/hyperlink" Target="http://bridgeinseattle.org/" TargetMode="External"/><Relationship Id="rId4" Type="http://schemas.openxmlformats.org/officeDocument/2006/relationships/hyperlink" Target="https://goo.gl/maps/WB25pzcNPyT2" TargetMode="External"/><Relationship Id="rId9"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91" name="Shape 91"/>
          <p:cNvSpPr/>
          <p:nvPr/>
        </p:nvSpPr>
        <p:spPr>
          <a:xfrm>
            <a:off x="3219812" y="6857886"/>
            <a:ext cx="3604628" cy="1912384"/>
          </a:xfrm>
          <a:prstGeom prst="rect">
            <a:avLst/>
          </a:prstGeom>
          <a:solidFill>
            <a:schemeClr val="accent6">
              <a:lumMod val="20000"/>
              <a:lumOff val="80000"/>
            </a:schemeClr>
          </a:solidFill>
          <a:ln w="9525" cap="flat" cmpd="sng">
            <a:noFill/>
            <a:prstDash val="solid"/>
            <a:round/>
            <a:headEnd type="none" w="med" len="med"/>
            <a:tailEnd type="none" w="med" len="med"/>
          </a:ln>
        </p:spPr>
        <p:txBody>
          <a:bodyPr lIns="68569" tIns="34275" rIns="68569" bIns="34275" anchor="ctr" anchorCtr="0">
            <a:noAutofit/>
          </a:bodyPr>
          <a:lstStyle/>
          <a:p>
            <a:pPr algn="ctr">
              <a:buSzPct val="25000"/>
            </a:pPr>
            <a:r>
              <a:rPr lang="en-US" sz="1100" b="1" u="sng" dirty="0">
                <a:solidFill>
                  <a:schemeClr val="tx1"/>
                </a:solidFill>
                <a:latin typeface="Century Gothic" panose="020B0502020202020204" pitchFamily="34" charset="0"/>
                <a:ea typeface="Calibri"/>
                <a:cs typeface="Calibri"/>
                <a:sym typeface="Calibri"/>
              </a:rPr>
              <a:t>STRATIFICATION</a:t>
            </a:r>
          </a:p>
          <a:p>
            <a:pPr algn="ctr"/>
            <a:endParaRPr sz="300" dirty="0">
              <a:solidFill>
                <a:schemeClr val="tx1"/>
              </a:solidFill>
              <a:latin typeface="Century Gothic" panose="020B0502020202020204" pitchFamily="34" charset="0"/>
              <a:ea typeface="Calibri"/>
              <a:cs typeface="Calibri"/>
              <a:sym typeface="Calibri"/>
            </a:endParaRP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0-200 Pairs and Teams:	0-50, 50-100, 100-200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0-750 Pairs and Teams:	0-200, 200-500, 500-750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0-2500 Pairs and Teams:	0-750, 750-1250, 1250-2500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Board-A-Match Teams:	0-1250, 1250-3000, 3000+	</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Open Pairs and Teams:	0-1250, 1250-3000, 3000+</a:t>
            </a:r>
          </a:p>
          <a:p>
            <a:pPr>
              <a:tabLst>
                <a:tab pos="1371600" algn="l"/>
              </a:tabLst>
            </a:pPr>
            <a:endParaRPr lang="en-US" sz="900" dirty="0">
              <a:solidFill>
                <a:schemeClr val="tx1"/>
              </a:solidFill>
              <a:latin typeface="Century Gothic" panose="020B0502020202020204" pitchFamily="34" charset="0"/>
              <a:ea typeface="Calibri"/>
              <a:cs typeface="Calibri"/>
              <a:sym typeface="Calibri"/>
            </a:endParaRPr>
          </a:p>
          <a:p>
            <a:pPr marL="128588" indent="-123825">
              <a:buSzPct val="100000"/>
              <a:buFont typeface="Arial"/>
              <a:buChar char="•"/>
              <a:tabLst>
                <a:tab pos="1371600" algn="l"/>
              </a:tabLst>
            </a:pPr>
            <a:r>
              <a:rPr lang="en-US" sz="900" dirty="0">
                <a:solidFill>
                  <a:schemeClr val="tx1"/>
                </a:solidFill>
                <a:latin typeface="Century Gothic" panose="020B0502020202020204" pitchFamily="34" charset="0"/>
                <a:ea typeface="Calibri"/>
                <a:cs typeface="Calibri"/>
                <a:sym typeface="Calibri"/>
              </a:rPr>
              <a:t>Stratification is based on the average MPs of the pair/team, but no player may exceed the upper limit of limited events. </a:t>
            </a:r>
          </a:p>
          <a:p>
            <a:pPr marL="128588" indent="-123825">
              <a:buSzPct val="100000"/>
              <a:buFont typeface="Arial"/>
              <a:buChar char="•"/>
              <a:tabLst>
                <a:tab pos="1371600" algn="l"/>
              </a:tabLst>
            </a:pPr>
            <a:r>
              <a:rPr lang="en-US" sz="900" dirty="0" err="1">
                <a:solidFill>
                  <a:schemeClr val="tx1"/>
                </a:solidFill>
                <a:latin typeface="Century Gothic" panose="020B0502020202020204" pitchFamily="34" charset="0"/>
                <a:ea typeface="Calibri"/>
                <a:cs typeface="Calibri"/>
                <a:sym typeface="Calibri"/>
              </a:rPr>
              <a:t>Midchart</a:t>
            </a:r>
            <a:r>
              <a:rPr lang="en-US" sz="900" dirty="0">
                <a:solidFill>
                  <a:schemeClr val="tx1"/>
                </a:solidFill>
                <a:latin typeface="Century Gothic" panose="020B0502020202020204" pitchFamily="34" charset="0"/>
                <a:ea typeface="Calibri"/>
                <a:cs typeface="Calibri"/>
                <a:sym typeface="Calibri"/>
              </a:rPr>
              <a:t> conventions are permitted in Open Pairs, BAM Teams, and Open Swiss only</a:t>
            </a:r>
          </a:p>
          <a:p>
            <a:pPr marL="128588" indent="-123825">
              <a:buSzPct val="100000"/>
              <a:buFont typeface="Arial"/>
              <a:buChar char="•"/>
              <a:tabLst>
                <a:tab pos="1371600" algn="l"/>
              </a:tabLst>
            </a:pPr>
            <a:r>
              <a:rPr lang="en-US" sz="900" dirty="0">
                <a:solidFill>
                  <a:schemeClr val="tx1"/>
                </a:solidFill>
                <a:latin typeface="Century Gothic" panose="020B0502020202020204" pitchFamily="34" charset="0"/>
                <a:ea typeface="Calibri"/>
                <a:cs typeface="Calibri"/>
                <a:sym typeface="Calibri"/>
              </a:rPr>
              <a:t>Events are held based on attendance, at the director’s discretion.</a:t>
            </a:r>
          </a:p>
        </p:txBody>
      </p:sp>
      <p:sp>
        <p:nvSpPr>
          <p:cNvPr id="15" name="TextBox 14"/>
          <p:cNvSpPr txBox="1"/>
          <p:nvPr/>
        </p:nvSpPr>
        <p:spPr>
          <a:xfrm>
            <a:off x="-12688" y="19818"/>
            <a:ext cx="6870687" cy="1046440"/>
          </a:xfrm>
          <a:prstGeom prst="rect">
            <a:avLst/>
          </a:prstGeom>
          <a:noFill/>
        </p:spPr>
        <p:txBody>
          <a:bodyPr wrap="square" rtlCol="0">
            <a:spAutoFit/>
          </a:bodyPr>
          <a:lstStyle/>
          <a:p>
            <a:pPr algn="ctr"/>
            <a:r>
              <a:rPr lang="en-US" b="1" dirty="0">
                <a:latin typeface="Bookman Old Style" panose="02050604050505020204" pitchFamily="18" charset="0"/>
              </a:rPr>
              <a:t>ACBL Unit 446 invites you to our</a:t>
            </a:r>
          </a:p>
          <a:p>
            <a:pPr algn="ctr"/>
            <a:r>
              <a:rPr lang="en-US" sz="2400" b="1" dirty="0">
                <a:latin typeface="Bookman Old Style" panose="02050604050505020204" pitchFamily="18" charset="0"/>
              </a:rPr>
              <a:t>Sweetheart Sectional</a:t>
            </a:r>
          </a:p>
          <a:p>
            <a:pPr algn="ctr"/>
            <a:r>
              <a:rPr lang="en-US" sz="2400" b="1" dirty="0">
                <a:latin typeface="Bookman Old Style" panose="02050604050505020204" pitchFamily="18" charset="0"/>
              </a:rPr>
              <a:t>February 17-19, 2017</a:t>
            </a:r>
          </a:p>
        </p:txBody>
      </p:sp>
      <p:pic>
        <p:nvPicPr>
          <p:cNvPr id="4" name="Picture 3"/>
          <p:cNvPicPr>
            <a:picLocks noChangeAspect="1"/>
          </p:cNvPicPr>
          <p:nvPr/>
        </p:nvPicPr>
        <p:blipFill>
          <a:blip r:embed="rId3"/>
          <a:stretch>
            <a:fillRect/>
          </a:stretch>
        </p:blipFill>
        <p:spPr>
          <a:xfrm>
            <a:off x="132163" y="65460"/>
            <a:ext cx="899777" cy="1649109"/>
          </a:xfrm>
          <a:prstGeom prst="rect">
            <a:avLst/>
          </a:prstGeom>
        </p:spPr>
      </p:pic>
      <p:sp>
        <p:nvSpPr>
          <p:cNvPr id="18" name="TextBox 17"/>
          <p:cNvSpPr txBox="1"/>
          <p:nvPr/>
        </p:nvSpPr>
        <p:spPr>
          <a:xfrm>
            <a:off x="836882" y="1032177"/>
            <a:ext cx="2601261" cy="553998"/>
          </a:xfrm>
          <a:prstGeom prst="rect">
            <a:avLst/>
          </a:prstGeom>
          <a:noFill/>
        </p:spPr>
        <p:txBody>
          <a:bodyPr wrap="square" rtlCol="0">
            <a:spAutoFit/>
          </a:bodyPr>
          <a:lstStyle/>
          <a:p>
            <a:pPr algn="ctr"/>
            <a:r>
              <a:rPr lang="en-US" sz="1100" b="1" u="sng" dirty="0">
                <a:latin typeface="Century Gothic" panose="020B0502020202020204" pitchFamily="34" charset="0"/>
              </a:rPr>
              <a:t>Tournament Chairs</a:t>
            </a:r>
            <a:endParaRPr lang="en-US" sz="2400" b="1" dirty="0">
              <a:latin typeface="Bookman Old Style" panose="02050604050505020204" pitchFamily="18" charset="0"/>
            </a:endParaRPr>
          </a:p>
          <a:p>
            <a:pPr algn="ctr"/>
            <a:r>
              <a:rPr lang="en-US" sz="900" dirty="0">
                <a:latin typeface="Century Gothic" panose="020B0502020202020204" pitchFamily="34" charset="0"/>
              </a:rPr>
              <a:t>JC Chupack – jc.chupack@gmail.com</a:t>
            </a:r>
          </a:p>
          <a:p>
            <a:pPr algn="ctr"/>
            <a:r>
              <a:rPr lang="en-US" sz="900" dirty="0">
                <a:latin typeface="Century Gothic" panose="020B0502020202020204" pitchFamily="34" charset="0"/>
              </a:rPr>
              <a:t>Tim White – trkwhite@gmail.com</a:t>
            </a:r>
          </a:p>
        </p:txBody>
      </p:sp>
      <p:sp>
        <p:nvSpPr>
          <p:cNvPr id="19" name="TextBox 18"/>
          <p:cNvSpPr txBox="1"/>
          <p:nvPr/>
        </p:nvSpPr>
        <p:spPr>
          <a:xfrm>
            <a:off x="3160016" y="1036414"/>
            <a:ext cx="2651245" cy="415498"/>
          </a:xfrm>
          <a:prstGeom prst="rect">
            <a:avLst/>
          </a:prstGeom>
          <a:noFill/>
        </p:spPr>
        <p:txBody>
          <a:bodyPr wrap="square" rtlCol="0">
            <a:spAutoFit/>
          </a:bodyPr>
          <a:lstStyle/>
          <a:p>
            <a:pPr algn="ctr"/>
            <a:r>
              <a:rPr lang="en-US" sz="1100" b="1" u="sng" dirty="0">
                <a:latin typeface="Century Gothic" panose="020B0502020202020204" pitchFamily="34" charset="0"/>
              </a:rPr>
              <a:t>Director in Charge</a:t>
            </a:r>
            <a:endParaRPr lang="en-US" sz="2400" b="1" dirty="0">
              <a:latin typeface="Bookman Old Style" panose="02050604050505020204" pitchFamily="18" charset="0"/>
            </a:endParaRPr>
          </a:p>
          <a:p>
            <a:pPr algn="ctr"/>
            <a:r>
              <a:rPr lang="en-US" sz="1000" dirty="0">
                <a:latin typeface="Century Gothic" panose="020B0502020202020204" pitchFamily="34" charset="0"/>
              </a:rPr>
              <a:t>Jenni Carmichael</a:t>
            </a:r>
          </a:p>
        </p:txBody>
      </p:sp>
      <p:sp>
        <p:nvSpPr>
          <p:cNvPr id="5" name="TextBox 4"/>
          <p:cNvSpPr txBox="1"/>
          <p:nvPr/>
        </p:nvSpPr>
        <p:spPr>
          <a:xfrm>
            <a:off x="0" y="3220032"/>
            <a:ext cx="3160016" cy="5550237"/>
          </a:xfrm>
          <a:prstGeom prst="rect">
            <a:avLst/>
          </a:prstGeom>
          <a:solidFill>
            <a:schemeClr val="accent2">
              <a:lumMod val="20000"/>
              <a:lumOff val="80000"/>
            </a:schemeClr>
          </a:solidFill>
        </p:spPr>
        <p:txBody>
          <a:bodyPr wrap="square" rtlCol="0">
            <a:spAutoFit/>
          </a:bodyPr>
          <a:lstStyle/>
          <a:p>
            <a:pPr algn="ctr">
              <a:buSzPct val="25000"/>
            </a:pPr>
            <a:r>
              <a:rPr lang="en-US" sz="1200" b="1" u="sng" dirty="0">
                <a:latin typeface="Century Gothic" panose="020B0502020202020204" pitchFamily="34" charset="0"/>
                <a:sym typeface="Calibri"/>
              </a:rPr>
              <a:t>SCHEDULE</a:t>
            </a:r>
            <a:endParaRPr lang="en-US" sz="900" i="1" dirty="0">
              <a:solidFill>
                <a:schemeClr val="tx1"/>
              </a:solidFill>
              <a:latin typeface="Century Gothic" panose="020B0502020202020204" pitchFamily="34" charset="0"/>
              <a:ea typeface="Calibri"/>
              <a:cs typeface="Calibri"/>
              <a:sym typeface="Calibri"/>
            </a:endParaRPr>
          </a:p>
          <a:p>
            <a:pPr algn="ctr">
              <a:buSzPct val="25000"/>
            </a:pPr>
            <a:endParaRPr lang="en-US" sz="800" i="1" dirty="0">
              <a:solidFill>
                <a:schemeClr val="tx1"/>
              </a:solidFill>
              <a:latin typeface="Century Gothic" panose="020B0502020202020204" pitchFamily="34" charset="0"/>
              <a:ea typeface="Calibri"/>
              <a:cs typeface="Calibri"/>
              <a:sym typeface="Calibri"/>
            </a:endParaRPr>
          </a:p>
          <a:p>
            <a:pPr algn="ctr">
              <a:buSzPct val="25000"/>
            </a:pPr>
            <a:r>
              <a:rPr lang="en-US" sz="1000" b="1" u="sng" dirty="0">
                <a:solidFill>
                  <a:schemeClr val="tx1"/>
                </a:solidFill>
                <a:latin typeface="Century Gothic" panose="020B0502020202020204" pitchFamily="34" charset="0"/>
                <a:ea typeface="Calibri"/>
                <a:cs typeface="Calibri"/>
                <a:sym typeface="Calibri"/>
              </a:rPr>
              <a:t>Friday, September 16</a:t>
            </a:r>
            <a:r>
              <a:rPr lang="en-US" sz="1000" b="1" u="sng" baseline="30000" dirty="0">
                <a:solidFill>
                  <a:schemeClr val="tx1"/>
                </a:solidFill>
                <a:latin typeface="Century Gothic" panose="020B0502020202020204" pitchFamily="34" charset="0"/>
                <a:ea typeface="Calibri"/>
                <a:cs typeface="Calibri"/>
                <a:sym typeface="Calibri"/>
              </a:rPr>
              <a:t>th</a:t>
            </a:r>
            <a:endParaRPr lang="en-US" sz="1000" b="1" u="sng"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1:30pm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(single session)</a:t>
            </a:r>
          </a:p>
          <a:p>
            <a:pPr>
              <a:buSzPct val="25000"/>
              <a:tabLst>
                <a:tab pos="625475" algn="l"/>
              </a:tabLst>
            </a:pPr>
            <a:endParaRPr lang="en-US" sz="1000" b="1"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7:00pm	</a:t>
            </a:r>
            <a:r>
              <a:rPr lang="en-US" sz="1000" dirty="0">
                <a:solidFill>
                  <a:schemeClr val="tx1"/>
                </a:solidFill>
                <a:latin typeface="Century Gothic" panose="020B0502020202020204" pitchFamily="34" charset="0"/>
                <a:ea typeface="Calibri"/>
                <a:cs typeface="Calibri"/>
                <a:sym typeface="Calibri"/>
              </a:rPr>
              <a:t>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a:t>
            </a:r>
            <a:r>
              <a:rPr lang="en-US" sz="1000" b="1" dirty="0">
                <a:solidFill>
                  <a:schemeClr val="tx1"/>
                </a:solidFill>
                <a:latin typeface="Century Gothic" panose="020B0502020202020204" pitchFamily="34" charset="0"/>
                <a:ea typeface="Calibri"/>
                <a:cs typeface="Calibri"/>
                <a:sym typeface="Calibri"/>
              </a:rPr>
              <a:t>Board-A-Match (BAM) Teams</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a:t>
            </a: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Saturday, September 17</a:t>
            </a:r>
            <a:r>
              <a:rPr lang="en-US" sz="1000" b="1" u="sng" baseline="30000" dirty="0">
                <a:solidFill>
                  <a:schemeClr val="tx1"/>
                </a:solidFill>
                <a:latin typeface="Century Gothic" panose="020B0502020202020204" pitchFamily="34" charset="0"/>
                <a:ea typeface="Calibri"/>
                <a:cs typeface="Calibri"/>
                <a:sym typeface="Calibri"/>
              </a:rPr>
              <a:t>th</a:t>
            </a:r>
            <a:r>
              <a:rPr lang="en-US" sz="1000" b="1" u="sng" dirty="0">
                <a:solidFill>
                  <a:schemeClr val="tx1"/>
                </a:solidFill>
                <a:latin typeface="Century Gothic" panose="020B0502020202020204" pitchFamily="34" charset="0"/>
                <a:ea typeface="Calibri"/>
                <a:cs typeface="Calibri"/>
                <a:sym typeface="Calibri"/>
              </a:rPr>
              <a:t> </a:t>
            </a:r>
          </a:p>
          <a:p>
            <a:pPr algn="ctr">
              <a:buSzPct val="25000"/>
              <a:tabLst>
                <a:tab pos="625475" algn="l"/>
              </a:tabLst>
            </a:pPr>
            <a:r>
              <a:rPr lang="en-US" sz="900" i="1" dirty="0">
                <a:solidFill>
                  <a:schemeClr val="tx1"/>
                </a:solidFill>
                <a:latin typeface="Century Gothic" panose="020B0502020202020204" pitchFamily="34" charset="0"/>
                <a:ea typeface="Calibri"/>
                <a:cs typeface="Calibri"/>
                <a:sym typeface="Calibri"/>
              </a:rPr>
              <a:t>“Grass Roots Day” (benefits D19 NAP/GNT fund)</a:t>
            </a:r>
          </a:p>
          <a:p>
            <a:pPr algn="ctr">
              <a:buSzPct val="25000"/>
              <a:tabLst>
                <a:tab pos="625475" algn="l"/>
              </a:tabLst>
            </a:pPr>
            <a:r>
              <a:rPr lang="en-US" sz="900" i="1" dirty="0">
                <a:solidFill>
                  <a:schemeClr val="tx1"/>
                </a:solidFill>
                <a:latin typeface="Century Gothic" panose="020B0502020202020204" pitchFamily="34" charset="0"/>
                <a:ea typeface="Calibri"/>
                <a:cs typeface="Calibri"/>
                <a:sym typeface="Calibri"/>
              </a:rPr>
              <a:t>More </a:t>
            </a:r>
            <a:r>
              <a:rPr lang="en-US" sz="900" i="1" dirty="0" err="1">
                <a:solidFill>
                  <a:schemeClr val="tx1"/>
                </a:solidFill>
                <a:latin typeface="Century Gothic" panose="020B0502020202020204" pitchFamily="34" charset="0"/>
                <a:ea typeface="Calibri"/>
                <a:cs typeface="Calibri"/>
                <a:sym typeface="Calibri"/>
              </a:rPr>
              <a:t>masterpoints</a:t>
            </a:r>
            <a:r>
              <a:rPr lang="en-US" sz="900" i="1" dirty="0">
                <a:solidFill>
                  <a:schemeClr val="tx1"/>
                </a:solidFill>
                <a:latin typeface="Century Gothic" panose="020B0502020202020204" pitchFamily="34" charset="0"/>
                <a:ea typeface="Calibri"/>
                <a:cs typeface="Calibri"/>
                <a:sym typeface="Calibri"/>
              </a:rPr>
              <a:t> &amp; additional $1 entry fee</a:t>
            </a:r>
          </a:p>
          <a:p>
            <a:pPr algn="ctr">
              <a:tabLst>
                <a:tab pos="625475" algn="l"/>
              </a:tabLst>
            </a:pPr>
            <a:endParaRPr lang="en-US" sz="1000" b="1" u="sng" baseline="30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10:30am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(session 1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(session 1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3:30pm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(session 2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(session 2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Sunday, September 18</a:t>
            </a:r>
            <a:r>
              <a:rPr lang="en-US" sz="1000" b="1" u="sng" baseline="30000" dirty="0">
                <a:solidFill>
                  <a:schemeClr val="tx1"/>
                </a:solidFill>
                <a:latin typeface="Century Gothic" panose="020B0502020202020204" pitchFamily="34" charset="0"/>
                <a:ea typeface="Calibri"/>
                <a:cs typeface="Calibri"/>
                <a:sym typeface="Calibri"/>
              </a:rPr>
              <a:t>th</a:t>
            </a:r>
            <a:r>
              <a:rPr lang="en-US" sz="1000" dirty="0">
                <a:solidFill>
                  <a:schemeClr val="tx1"/>
                </a:solidFill>
                <a:latin typeface="Century Gothic" panose="020B0502020202020204" pitchFamily="34" charset="0"/>
                <a:ea typeface="Calibri"/>
                <a:cs typeface="Calibri"/>
                <a:sym typeface="Calibri"/>
              </a:rPr>
              <a:t> </a:t>
            </a: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10:30am</a:t>
            </a:r>
            <a:r>
              <a:rPr lang="en-US" sz="1000" dirty="0">
                <a:solidFill>
                  <a:schemeClr val="tx1"/>
                </a:solidFill>
                <a:latin typeface="Century Gothic" panose="020B0502020202020204" pitchFamily="34" charset="0"/>
                <a:ea typeface="Calibri"/>
                <a:cs typeface="Calibri"/>
                <a:sym typeface="Calibri"/>
              </a:rPr>
              <a:t>	0-200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Swiss Teams (session 1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Swiss Teams (session 1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TBA	</a:t>
            </a:r>
            <a:r>
              <a:rPr lang="en-US" sz="1000" dirty="0">
                <a:solidFill>
                  <a:schemeClr val="tx1"/>
                </a:solidFill>
                <a:latin typeface="Century Gothic" panose="020B0502020202020204" pitchFamily="34" charset="0"/>
                <a:ea typeface="Calibri"/>
                <a:cs typeface="Calibri"/>
                <a:sym typeface="Calibri"/>
              </a:rPr>
              <a:t>0-200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Swiss Teams (session 2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Swiss Teams (session 2 of 2)</a:t>
            </a:r>
          </a:p>
        </p:txBody>
      </p:sp>
      <p:sp>
        <p:nvSpPr>
          <p:cNvPr id="7" name="TextBox 6"/>
          <p:cNvSpPr txBox="1"/>
          <p:nvPr/>
        </p:nvSpPr>
        <p:spPr>
          <a:xfrm>
            <a:off x="0" y="1573388"/>
            <a:ext cx="6858000" cy="276999"/>
          </a:xfrm>
          <a:prstGeom prst="rect">
            <a:avLst/>
          </a:prstGeom>
          <a:noFill/>
        </p:spPr>
        <p:txBody>
          <a:bodyPr wrap="square" rtlCol="0">
            <a:spAutoFit/>
          </a:bodyPr>
          <a:lstStyle/>
          <a:p>
            <a:pPr algn="ctr"/>
            <a:r>
              <a:rPr lang="en-US" sz="1200" i="1" dirty="0">
                <a:latin typeface="Century Gothic" panose="020B0502020202020204" pitchFamily="34" charset="0"/>
              </a:rPr>
              <a:t>Day of Tournament Phone:  425-395-4499</a:t>
            </a:r>
            <a:endParaRPr lang="en-US" sz="1200" i="1" dirty="0"/>
          </a:p>
        </p:txBody>
      </p:sp>
      <p:sp>
        <p:nvSpPr>
          <p:cNvPr id="24" name="TextBox 23"/>
          <p:cNvSpPr txBox="1"/>
          <p:nvPr/>
        </p:nvSpPr>
        <p:spPr>
          <a:xfrm>
            <a:off x="-17261" y="2747505"/>
            <a:ext cx="6897091" cy="430887"/>
          </a:xfrm>
          <a:prstGeom prst="rect">
            <a:avLst/>
          </a:prstGeom>
          <a:solidFill>
            <a:schemeClr val="accent4">
              <a:lumMod val="20000"/>
              <a:lumOff val="80000"/>
            </a:schemeClr>
          </a:solidFill>
        </p:spPr>
        <p:txBody>
          <a:bodyPr wrap="square" rtlCol="0">
            <a:spAutoFit/>
          </a:bodyPr>
          <a:lstStyle/>
          <a:p>
            <a:r>
              <a:rPr lang="en-US" sz="1100" dirty="0">
                <a:latin typeface="Century Gothic" panose="020B0502020202020204" pitchFamily="34" charset="0"/>
              </a:rPr>
              <a:t>From I-405 headed north or south, take exit 24 for NE 195th St. Head east on 195th St. Then take the second right on 120th Ave NE. The site will be on your right in less than half a mile.</a:t>
            </a:r>
          </a:p>
        </p:txBody>
      </p:sp>
      <p:sp>
        <p:nvSpPr>
          <p:cNvPr id="26" name="TextBox 25"/>
          <p:cNvSpPr txBox="1"/>
          <p:nvPr/>
        </p:nvSpPr>
        <p:spPr>
          <a:xfrm>
            <a:off x="-17261" y="1825673"/>
            <a:ext cx="6879831" cy="923330"/>
          </a:xfrm>
          <a:prstGeom prst="rect">
            <a:avLst/>
          </a:prstGeom>
          <a:solidFill>
            <a:schemeClr val="accent4">
              <a:lumMod val="20000"/>
              <a:lumOff val="80000"/>
            </a:schemeClr>
          </a:solidFill>
        </p:spPr>
        <p:txBody>
          <a:bodyPr wrap="square" rtlCol="0">
            <a:spAutoFit/>
          </a:bodyPr>
          <a:lstStyle/>
          <a:p>
            <a:pPr algn="ctr"/>
            <a:r>
              <a:rPr lang="en-US" b="1" u="sng" dirty="0">
                <a:latin typeface="Century Gothic" panose="020B0502020202020204" pitchFamily="34" charset="0"/>
              </a:rPr>
              <a:t>LOCATION &amp; DIRECTIONS</a:t>
            </a:r>
          </a:p>
          <a:p>
            <a:pPr algn="ctr"/>
            <a:r>
              <a:rPr lang="en-US" dirty="0">
                <a:latin typeface="Century Gothic" panose="020B0502020202020204" pitchFamily="34" charset="0"/>
                <a:hlinkClick r:id="rId4"/>
              </a:rPr>
              <a:t>Bothell Union Hall (IUOE Local 302)</a:t>
            </a:r>
            <a:endParaRPr lang="en-US" dirty="0">
              <a:latin typeface="Century Gothic" panose="020B0502020202020204" pitchFamily="34" charset="0"/>
            </a:endParaRPr>
          </a:p>
          <a:p>
            <a:pPr algn="ctr"/>
            <a:r>
              <a:rPr lang="en-US" dirty="0">
                <a:latin typeface="Century Gothic" panose="020B0502020202020204" pitchFamily="34" charset="0"/>
              </a:rPr>
              <a:t>18701 120th Ave. NE, Bothell, WA 98011</a:t>
            </a:r>
          </a:p>
          <a:p>
            <a:pPr algn="ctr"/>
            <a:r>
              <a:rPr lang="en-US" sz="1200" i="1" dirty="0">
                <a:latin typeface="Century Gothic" panose="020B0502020202020204" pitchFamily="34" charset="0"/>
              </a:rPr>
              <a:t>Easy Access From I-405 </a:t>
            </a:r>
            <a:r>
              <a:rPr lang="en-US" sz="1000" dirty="0">
                <a:latin typeface="Century Gothic" panose="020B0502020202020204" pitchFamily="34" charset="0"/>
                <a:sym typeface="Wingdings" panose="05000000000000000000" pitchFamily="2" charset="2"/>
              </a:rPr>
              <a:t></a:t>
            </a:r>
            <a:r>
              <a:rPr lang="en-US" sz="1200" i="1" dirty="0">
                <a:latin typeface="Century Gothic" panose="020B0502020202020204" pitchFamily="34" charset="0"/>
                <a:sym typeface="Wingdings" panose="05000000000000000000" pitchFamily="2" charset="2"/>
              </a:rPr>
              <a:t> </a:t>
            </a:r>
            <a:r>
              <a:rPr lang="en-US" sz="1200" i="1" dirty="0">
                <a:latin typeface="Century Gothic" panose="020B0502020202020204" pitchFamily="34" charset="0"/>
              </a:rPr>
              <a:t>Free On-Site Parking </a:t>
            </a:r>
            <a:r>
              <a:rPr lang="en-US" sz="1100" dirty="0">
                <a:latin typeface="Century Gothic" panose="020B0502020202020204" pitchFamily="34" charset="0"/>
                <a:sym typeface="Wingdings" panose="05000000000000000000" pitchFamily="2" charset="2"/>
              </a:rPr>
              <a:t></a:t>
            </a:r>
            <a:r>
              <a:rPr lang="en-US" sz="1200" i="1" dirty="0">
                <a:latin typeface="Century Gothic" panose="020B0502020202020204" pitchFamily="34" charset="0"/>
                <a:sym typeface="Wingdings" panose="05000000000000000000" pitchFamily="2" charset="2"/>
              </a:rPr>
              <a:t> Nearby Restaurants</a:t>
            </a:r>
            <a:endParaRPr lang="en-US" sz="1200" i="1" dirty="0">
              <a:latin typeface="Century Gothic" panose="020B0502020202020204" pitchFamily="34" charset="0"/>
            </a:endParaRPr>
          </a:p>
        </p:txBody>
      </p:sp>
      <p:sp>
        <p:nvSpPr>
          <p:cNvPr id="28" name="TextBox 27"/>
          <p:cNvSpPr txBox="1"/>
          <p:nvPr/>
        </p:nvSpPr>
        <p:spPr>
          <a:xfrm>
            <a:off x="3219812" y="3220032"/>
            <a:ext cx="3609513" cy="1492716"/>
          </a:xfrm>
          <a:prstGeom prst="rect">
            <a:avLst/>
          </a:prstGeom>
          <a:solidFill>
            <a:schemeClr val="accent6">
              <a:lumMod val="20000"/>
              <a:lumOff val="80000"/>
            </a:schemeClr>
          </a:solidFill>
        </p:spPr>
        <p:txBody>
          <a:bodyPr wrap="square" rtlCol="0">
            <a:spAutoFit/>
          </a:bodyPr>
          <a:lstStyle/>
          <a:p>
            <a:pPr marL="171450" indent="-171450">
              <a:buSzPct val="100000"/>
              <a:buFont typeface="Arial" panose="020B0604020202020204" pitchFamily="34" charset="0"/>
              <a:buChar char="•"/>
              <a:tabLst>
                <a:tab pos="625475" algn="l"/>
              </a:tabLst>
            </a:pPr>
            <a:r>
              <a:rPr lang="en-US" sz="1300" b="1" dirty="0">
                <a:solidFill>
                  <a:schemeClr val="tx1"/>
                </a:solidFill>
                <a:latin typeface="Century Gothic" panose="020B0502020202020204" pitchFamily="34" charset="0"/>
                <a:ea typeface="Calibri"/>
                <a:cs typeface="Calibri"/>
                <a:sym typeface="Calibri"/>
              </a:rPr>
              <a:t>NEW “daylight” schedule on Saturday</a:t>
            </a:r>
          </a:p>
          <a:p>
            <a:pPr marL="171450" indent="-171450">
              <a:buSzPct val="100000"/>
              <a:buFont typeface="Arial" panose="020B0604020202020204" pitchFamily="34" charset="0"/>
              <a:buChar char="•"/>
              <a:tabLst>
                <a:tab pos="625475" algn="l"/>
              </a:tabLst>
            </a:pPr>
            <a:r>
              <a:rPr lang="en-US" sz="1300" dirty="0">
                <a:solidFill>
                  <a:schemeClr val="tx1"/>
                </a:solidFill>
                <a:latin typeface="Century Gothic" panose="020B0502020202020204" pitchFamily="34" charset="0"/>
                <a:ea typeface="Calibri"/>
                <a:cs typeface="Calibri"/>
                <a:sym typeface="Calibri"/>
              </a:rPr>
              <a:t>Try the challenge of </a:t>
            </a:r>
            <a:r>
              <a:rPr lang="en-US" sz="1300" b="1" dirty="0">
                <a:solidFill>
                  <a:schemeClr val="tx1"/>
                </a:solidFill>
                <a:latin typeface="Century Gothic" panose="020B0502020202020204" pitchFamily="34" charset="0"/>
                <a:ea typeface="Calibri"/>
                <a:cs typeface="Calibri"/>
                <a:sym typeface="Calibri"/>
              </a:rPr>
              <a:t>BAM Teams </a:t>
            </a:r>
            <a:r>
              <a:rPr lang="en-US" sz="1300" dirty="0">
                <a:solidFill>
                  <a:schemeClr val="tx1"/>
                </a:solidFill>
                <a:latin typeface="Century Gothic" panose="020B0502020202020204" pitchFamily="34" charset="0"/>
                <a:ea typeface="Calibri"/>
                <a:cs typeface="Calibri"/>
                <a:sym typeface="Calibri"/>
              </a:rPr>
              <a:t>on Friday evening, an event where each board is scored separately as a win, tie, or loss.  Every board is equally important to your team’s score.</a:t>
            </a:r>
          </a:p>
          <a:p>
            <a:pPr marL="171450" indent="-171450">
              <a:buSzPct val="100000"/>
              <a:buFont typeface="Arial" panose="020B0604020202020204" pitchFamily="34" charset="0"/>
              <a:buChar char="•"/>
              <a:tabLst>
                <a:tab pos="625475" algn="l"/>
              </a:tabLst>
            </a:pPr>
            <a:r>
              <a:rPr lang="en-US" sz="1300" dirty="0">
                <a:solidFill>
                  <a:schemeClr val="tx1"/>
                </a:solidFill>
                <a:latin typeface="Century Gothic" panose="020B0502020202020204" pitchFamily="34" charset="0"/>
                <a:ea typeface="Calibri"/>
                <a:cs typeface="Calibri"/>
                <a:sym typeface="Calibri"/>
              </a:rPr>
              <a:t>Discounts for players age 25 and under</a:t>
            </a:r>
          </a:p>
        </p:txBody>
      </p:sp>
      <p:sp>
        <p:nvSpPr>
          <p:cNvPr id="11" name="TextBox 10"/>
          <p:cNvSpPr txBox="1"/>
          <p:nvPr/>
        </p:nvSpPr>
        <p:spPr>
          <a:xfrm>
            <a:off x="184825" y="8831039"/>
            <a:ext cx="2844048" cy="276999"/>
          </a:xfrm>
          <a:prstGeom prst="rect">
            <a:avLst/>
          </a:prstGeom>
          <a:noFill/>
        </p:spPr>
        <p:txBody>
          <a:bodyPr wrap="none" rtlCol="0">
            <a:spAutoFit/>
          </a:bodyPr>
          <a:lstStyle/>
          <a:p>
            <a:r>
              <a:rPr lang="en-US" sz="1200" i="1" dirty="0">
                <a:latin typeface="Century Gothic" panose="020B0502020202020204" pitchFamily="34" charset="0"/>
              </a:rPr>
              <a:t>Website:  </a:t>
            </a:r>
            <a:r>
              <a:rPr lang="en-US" sz="1200" i="1" u="sng" dirty="0">
                <a:latin typeface="Century Gothic" panose="020B0502020202020204" pitchFamily="34" charset="0"/>
                <a:hlinkClick r:id="rId5"/>
              </a:rPr>
              <a:t>http://bridgeinseattle.org</a:t>
            </a:r>
            <a:endParaRPr lang="en-US" sz="1200" i="1" u="sng" dirty="0">
              <a:latin typeface="Century Gothic" panose="020B0502020202020204" pitchFamily="34" charset="0"/>
            </a:endParaRPr>
          </a:p>
        </p:txBody>
      </p:sp>
      <p:sp>
        <p:nvSpPr>
          <p:cNvPr id="31" name="TextBox 30"/>
          <p:cNvSpPr txBox="1"/>
          <p:nvPr/>
        </p:nvSpPr>
        <p:spPr>
          <a:xfrm>
            <a:off x="2998831" y="8831039"/>
            <a:ext cx="3853940" cy="276999"/>
          </a:xfrm>
          <a:prstGeom prst="rect">
            <a:avLst/>
          </a:prstGeom>
          <a:noFill/>
        </p:spPr>
        <p:txBody>
          <a:bodyPr wrap="none" rtlCol="0">
            <a:spAutoFit/>
          </a:bodyPr>
          <a:lstStyle/>
          <a:p>
            <a:r>
              <a:rPr lang="en-US" sz="1200" i="1" dirty="0">
                <a:latin typeface="Century Gothic" panose="020B0502020202020204" pitchFamily="34" charset="0"/>
              </a:rPr>
              <a:t>Facebook:  </a:t>
            </a:r>
            <a:r>
              <a:rPr lang="en-US" sz="1200" i="1" u="sng" dirty="0">
                <a:latin typeface="Century Gothic" panose="020B0502020202020204" pitchFamily="34" charset="0"/>
                <a:hlinkClick r:id="rId6"/>
              </a:rPr>
              <a:t>http://facebook.com/SeattleBridge/</a:t>
            </a:r>
            <a:r>
              <a:rPr lang="en-US" sz="1200" i="1" dirty="0">
                <a:latin typeface="Century Gothic" panose="020B0502020202020204" pitchFamily="34" charset="0"/>
              </a:rPr>
              <a:t> </a:t>
            </a:r>
          </a:p>
        </p:txBody>
      </p:sp>
      <p:sp>
        <p:nvSpPr>
          <p:cNvPr id="23" name="TextBox 22"/>
          <p:cNvSpPr txBox="1"/>
          <p:nvPr/>
        </p:nvSpPr>
        <p:spPr>
          <a:xfrm>
            <a:off x="3219812" y="4792737"/>
            <a:ext cx="3604628" cy="1985159"/>
          </a:xfrm>
          <a:prstGeom prst="rect">
            <a:avLst/>
          </a:prstGeom>
          <a:solidFill>
            <a:schemeClr val="accent2">
              <a:lumMod val="20000"/>
              <a:lumOff val="80000"/>
            </a:schemeClr>
          </a:solidFill>
        </p:spPr>
        <p:txBody>
          <a:bodyPr wrap="square" rtlCol="0">
            <a:spAutoFit/>
          </a:bodyPr>
          <a:lstStyle/>
          <a:p>
            <a:pPr algn="ctr">
              <a:buSzPct val="25000"/>
              <a:tabLst>
                <a:tab pos="625475" algn="l"/>
              </a:tabLst>
            </a:pPr>
            <a:r>
              <a:rPr lang="en-US" b="1" u="sng" dirty="0">
                <a:latin typeface="Century Gothic" panose="020B0502020202020204" pitchFamily="34" charset="0"/>
                <a:sym typeface="Calibri"/>
              </a:rPr>
              <a:t>NEED A PARTNER OR TEAM?</a:t>
            </a:r>
          </a:p>
          <a:p>
            <a:pPr>
              <a:buSzPct val="25000"/>
              <a:tabLst>
                <a:tab pos="625475" algn="l"/>
              </a:tabLst>
            </a:pPr>
            <a:br>
              <a:rPr lang="en-US" sz="900" b="1" dirty="0">
                <a:solidFill>
                  <a:schemeClr val="tx1"/>
                </a:solidFill>
                <a:latin typeface="Century Gothic" panose="020B0502020202020204" pitchFamily="34" charset="0"/>
                <a:sym typeface="Calibri"/>
              </a:rPr>
            </a:br>
            <a:r>
              <a:rPr lang="en-US" sz="1000" b="1" dirty="0">
                <a:solidFill>
                  <a:schemeClr val="tx1"/>
                </a:solidFill>
                <a:latin typeface="Century Gothic" panose="020B0502020202020204" pitchFamily="34" charset="0"/>
                <a:sym typeface="Calibri"/>
              </a:rPr>
              <a:t>GET MATCHED UP:</a:t>
            </a:r>
          </a:p>
          <a:p>
            <a:pPr marL="171450" indent="-171450">
              <a:buSzPct val="100000"/>
              <a:buFont typeface="Arial" panose="020B0604020202020204" pitchFamily="34" charset="0"/>
              <a:buChar char="•"/>
              <a:tabLst>
                <a:tab pos="625475" algn="l"/>
              </a:tabLst>
            </a:pPr>
            <a:r>
              <a:rPr lang="en-US" sz="1000" dirty="0">
                <a:solidFill>
                  <a:schemeClr val="tx1"/>
                </a:solidFill>
                <a:latin typeface="Century Gothic" panose="020B0502020202020204" pitchFamily="34" charset="0"/>
                <a:sym typeface="Calibri"/>
              </a:rPr>
              <a:t>Email </a:t>
            </a:r>
            <a:r>
              <a:rPr lang="en-US" sz="1000" u="sng" dirty="0">
                <a:solidFill>
                  <a:schemeClr val="tx1"/>
                </a:solidFill>
                <a:latin typeface="Century Gothic" panose="020B0502020202020204" pitchFamily="34" charset="0"/>
                <a:ea typeface="Calibri"/>
                <a:cs typeface="Calibri"/>
                <a:sym typeface="Calibri"/>
                <a:hlinkClick r:id="rId7"/>
              </a:rPr>
              <a:t>sbu446partnership@gmail.com</a:t>
            </a:r>
            <a:r>
              <a:rPr lang="en-US" sz="1000" dirty="0">
                <a:latin typeface="Century Gothic" panose="020B0502020202020204" pitchFamily="34" charset="0"/>
                <a:ea typeface="Calibri"/>
              </a:rPr>
              <a:t>, and we’ll try to match you up (checked ~3 weeks before event).</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Visit our on-site partnership desk </a:t>
            </a:r>
            <a:r>
              <a:rPr lang="en-US" sz="1000" b="1" dirty="0">
                <a:latin typeface="Century Gothic" panose="020B0502020202020204" pitchFamily="34" charset="0"/>
                <a:ea typeface="Calibri"/>
              </a:rPr>
              <a:t>at least 30 minutes prior to event start time</a:t>
            </a:r>
          </a:p>
          <a:p>
            <a:pPr>
              <a:buSzPct val="100000"/>
              <a:tabLst>
                <a:tab pos="625475" algn="l"/>
              </a:tabLst>
            </a:pPr>
            <a:r>
              <a:rPr lang="en-US" sz="1000" b="1" dirty="0">
                <a:latin typeface="Century Gothic" panose="020B0502020202020204" pitchFamily="34" charset="0"/>
                <a:ea typeface="Calibri"/>
              </a:rPr>
              <a:t>SELF-SERVICE:</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Visit </a:t>
            </a:r>
            <a:r>
              <a:rPr lang="en-US" sz="1000" u="sng" dirty="0">
                <a:latin typeface="Century Gothic" panose="020B0502020202020204" pitchFamily="34" charset="0"/>
                <a:ea typeface="Calibri"/>
                <a:hlinkClick r:id="rId8"/>
              </a:rPr>
              <a:t>acbl.org/</a:t>
            </a:r>
            <a:r>
              <a:rPr lang="en-US" sz="1000" u="sng" dirty="0" err="1">
                <a:latin typeface="Century Gothic" panose="020B0502020202020204" pitchFamily="34" charset="0"/>
                <a:ea typeface="Calibri"/>
                <a:hlinkClick r:id="rId8"/>
              </a:rPr>
              <a:t>partnershipdesk</a:t>
            </a:r>
            <a:r>
              <a:rPr lang="en-US" sz="1000" dirty="0">
                <a:latin typeface="Century Gothic" panose="020B0502020202020204" pitchFamily="34" charset="0"/>
                <a:ea typeface="Calibri"/>
              </a:rPr>
              <a:t> (ACBL login required) to update your profile and search for partners</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Post on our Facebook event page, visible to anyone who visits the event</a:t>
            </a:r>
          </a:p>
        </p:txBody>
      </p:sp>
      <p:pic>
        <p:nvPicPr>
          <p:cNvPr id="1026" name="Picture 2" descr="Image result for sweetheart clip art"/>
          <p:cNvPicPr>
            <a:picLocks noChangeAspect="1" noChangeArrowheads="1"/>
          </p:cNvPicPr>
          <p:nvPr/>
        </p:nvPicPr>
        <p:blipFill rotWithShape="1">
          <a:blip r:embed="rId9">
            <a:extLst>
              <a:ext uri="{28A0092B-C50C-407E-A947-70E740481C1C}">
                <a14:useLocalDpi xmlns:a14="http://schemas.microsoft.com/office/drawing/2010/main" val="0"/>
              </a:ext>
            </a:extLst>
          </a:blip>
          <a:srcRect l="19633" r="13539"/>
          <a:stretch/>
        </p:blipFill>
        <p:spPr bwMode="auto">
          <a:xfrm>
            <a:off x="5631535" y="36327"/>
            <a:ext cx="1192905" cy="17850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297</TotalTime>
  <Words>191</Words>
  <Application>Microsoft Office PowerPoint</Application>
  <PresentationFormat>On-screen Show (4:3)</PresentationFormat>
  <Paragraphs>73</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Bookman Old Style</vt:lpstr>
      <vt:lpstr>Calibri</vt:lpstr>
      <vt:lpstr>Century Gothic</vt:lpstr>
      <vt:lpstr>Wingdings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Sweetheart Sectional - Unit 446</dc:title>
  <dc:creator>JC Chupack</dc:creator>
  <cp:lastModifiedBy>JC Chupack</cp:lastModifiedBy>
  <cp:revision>40</cp:revision>
  <dcterms:modified xsi:type="dcterms:W3CDTF">2016-10-11T06:07:07Z</dcterms:modified>
</cp:coreProperties>
</file>